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7" r:id="rId3"/>
    <p:sldId id="258" r:id="rId4"/>
    <p:sldId id="259" r:id="rId5"/>
    <p:sldId id="261" r:id="rId6"/>
    <p:sldId id="262" r:id="rId7"/>
    <p:sldId id="264" r:id="rId8"/>
    <p:sldId id="276" r:id="rId9"/>
    <p:sldId id="265" r:id="rId10"/>
    <p:sldId id="267" r:id="rId11"/>
    <p:sldId id="268" r:id="rId12"/>
    <p:sldId id="269" r:id="rId13"/>
    <p:sldId id="270" r:id="rId14"/>
    <p:sldId id="271" r:id="rId15"/>
    <p:sldId id="274" r:id="rId16"/>
    <p:sldId id="275"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6/24/2022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6/24/2022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3" Type="http://schemas.openxmlformats.org/officeDocument/2006/relationships/hyperlink" Target="https://api.covid19india.org/" TargetMode="External"/><Relationship Id="rId2" Type="http://schemas.openxmlformats.org/officeDocument/2006/relationships/hyperlink" Target="https://www.pythonanywhere.com/" TargetMode="External"/><Relationship Id="rId1" Type="http://schemas.openxmlformats.org/officeDocument/2006/relationships/slideLayout" Target="../slideLayouts/slideLayout2.xml"/><Relationship Id="rId6" Type="http://schemas.openxmlformats.org/officeDocument/2006/relationships/hyperlink" Target="https://stackoverflow.com/" TargetMode="External"/><Relationship Id="rId5" Type="http://schemas.openxmlformats.org/officeDocument/2006/relationships/hyperlink" Target="https://www.w3schools.com/" TargetMode="External"/><Relationship Id="rId4" Type="http://schemas.openxmlformats.org/officeDocument/2006/relationships/hyperlink" Target="https://www.wikipedia.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php.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C2C51-0917-0EDE-DFC8-2F556D3ED441}"/>
              </a:ext>
            </a:extLst>
          </p:cNvPr>
          <p:cNvSpPr>
            <a:spLocks noGrp="1"/>
          </p:cNvSpPr>
          <p:nvPr>
            <p:ph type="ctrTitle"/>
          </p:nvPr>
        </p:nvSpPr>
        <p:spPr>
          <a:xfrm>
            <a:off x="1603141" y="0"/>
            <a:ext cx="8791575" cy="1531190"/>
          </a:xfrm>
        </p:spPr>
        <p:txBody>
          <a:bodyPr>
            <a:normAutofit/>
          </a:bodyPr>
          <a:lstStyle/>
          <a:p>
            <a:pPr algn="ctr"/>
            <a:r>
              <a:rPr lang="en-US" sz="2000" dirty="0">
                <a:solidFill>
                  <a:schemeClr val="accent2">
                    <a:lumMod val="40000"/>
                    <a:lumOff val="60000"/>
                  </a:schemeClr>
                </a:solidFill>
                <a:effectLst/>
                <a:latin typeface="Times New Roman" panose="02020603050405020304" pitchFamily="18" charset="0"/>
                <a:ea typeface="Times New Roman" panose="02020603050405020304" pitchFamily="18" charset="0"/>
              </a:rPr>
              <a:t>UNIVERSITY INSTITUTE OF TECHNOLOGY, </a:t>
            </a:r>
            <a:br>
              <a:rPr lang="en-IN" sz="2000" dirty="0">
                <a:solidFill>
                  <a:schemeClr val="accent2">
                    <a:lumMod val="40000"/>
                    <a:lumOff val="60000"/>
                  </a:schemeClr>
                </a:solidFill>
                <a:effectLst/>
                <a:latin typeface="Times New Roman" panose="02020603050405020304" pitchFamily="18" charset="0"/>
                <a:ea typeface="Times New Roman" panose="02020603050405020304" pitchFamily="18" charset="0"/>
              </a:rPr>
            </a:br>
            <a:r>
              <a:rPr lang="en-US" sz="2000" dirty="0">
                <a:solidFill>
                  <a:schemeClr val="accent2">
                    <a:lumMod val="40000"/>
                    <a:lumOff val="60000"/>
                  </a:schemeClr>
                </a:solidFill>
                <a:effectLst/>
                <a:latin typeface="Times New Roman" panose="02020603050405020304" pitchFamily="18" charset="0"/>
                <a:ea typeface="Times New Roman" panose="02020603050405020304" pitchFamily="18" charset="0"/>
              </a:rPr>
              <a:t>RAJIV GANDHI PROUDYOGIKI VISHWAVIDYALAYA</a:t>
            </a:r>
            <a:br>
              <a:rPr lang="en-IN" sz="2000" dirty="0">
                <a:solidFill>
                  <a:schemeClr val="accent2">
                    <a:lumMod val="40000"/>
                    <a:lumOff val="60000"/>
                  </a:schemeClr>
                </a:solidFill>
                <a:effectLst/>
                <a:latin typeface="Times New Roman" panose="02020603050405020304" pitchFamily="18" charset="0"/>
                <a:ea typeface="Times New Roman" panose="02020603050405020304" pitchFamily="18" charset="0"/>
              </a:rPr>
            </a:br>
            <a:r>
              <a:rPr lang="en-US" sz="2000" dirty="0">
                <a:solidFill>
                  <a:schemeClr val="accent2">
                    <a:lumMod val="40000"/>
                    <a:lumOff val="60000"/>
                  </a:schemeClr>
                </a:solidFill>
                <a:effectLst/>
                <a:latin typeface="Times New Roman" panose="02020603050405020304" pitchFamily="18" charset="0"/>
                <a:ea typeface="Times New Roman" panose="02020603050405020304" pitchFamily="18" charset="0"/>
              </a:rPr>
              <a:t>BHOPAL </a:t>
            </a:r>
            <a:br>
              <a:rPr lang="en-IN" sz="2000" dirty="0">
                <a:solidFill>
                  <a:schemeClr val="accent2">
                    <a:lumMod val="40000"/>
                    <a:lumOff val="60000"/>
                  </a:schemeClr>
                </a:solidFill>
                <a:effectLst/>
                <a:latin typeface="Times New Roman" panose="02020603050405020304" pitchFamily="18" charset="0"/>
                <a:ea typeface="Times New Roman" panose="02020603050405020304" pitchFamily="18" charset="0"/>
              </a:rPr>
            </a:br>
            <a:endParaRPr lang="en-IN" sz="2000" dirty="0">
              <a:solidFill>
                <a:schemeClr val="accent2">
                  <a:lumMod val="40000"/>
                  <a:lumOff val="60000"/>
                </a:schemeClr>
              </a:solidFill>
            </a:endParaRPr>
          </a:p>
        </p:txBody>
      </p:sp>
      <p:pic>
        <p:nvPicPr>
          <p:cNvPr id="4" name="Picture 3">
            <a:extLst>
              <a:ext uri="{FF2B5EF4-FFF2-40B4-BE49-F238E27FC236}">
                <a16:creationId xmlns:a16="http://schemas.microsoft.com/office/drawing/2014/main" id="{25C1C715-A5BC-3373-1A29-8E89EC3D2EDB}"/>
              </a:ext>
            </a:extLst>
          </p:cNvPr>
          <p:cNvPicPr>
            <a:picLocks noChangeAspect="1"/>
          </p:cNvPicPr>
          <p:nvPr/>
        </p:nvPicPr>
        <p:blipFill>
          <a:blip r:embed="rId2"/>
          <a:stretch>
            <a:fillRect/>
          </a:stretch>
        </p:blipFill>
        <p:spPr>
          <a:xfrm>
            <a:off x="4903694" y="1659099"/>
            <a:ext cx="2384612" cy="1875866"/>
          </a:xfrm>
          <a:prstGeom prst="rect">
            <a:avLst/>
          </a:prstGeom>
        </p:spPr>
      </p:pic>
      <p:sp>
        <p:nvSpPr>
          <p:cNvPr id="6" name="Rectangle 5">
            <a:extLst>
              <a:ext uri="{FF2B5EF4-FFF2-40B4-BE49-F238E27FC236}">
                <a16:creationId xmlns:a16="http://schemas.microsoft.com/office/drawing/2014/main" id="{3F5C316B-5663-2D77-6897-7F7F77B63281}"/>
              </a:ext>
            </a:extLst>
          </p:cNvPr>
          <p:cNvSpPr/>
          <p:nvPr/>
        </p:nvSpPr>
        <p:spPr>
          <a:xfrm>
            <a:off x="6577029" y="4154513"/>
            <a:ext cx="4823012" cy="2088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Times New Roman" panose="02020603050405020304" pitchFamily="18" charset="0"/>
                <a:ea typeface="Times New Roman" panose="02020603050405020304" pitchFamily="18" charset="0"/>
              </a:rPr>
              <a:t>A</a:t>
            </a:r>
            <a:endParaRPr lang="en-IN" sz="1800" dirty="0">
              <a:effectLst/>
              <a:latin typeface="Times New Roman" panose="02020603050405020304" pitchFamily="18" charset="0"/>
              <a:ea typeface="Times New Roman" panose="02020603050405020304" pitchFamily="18" charset="0"/>
            </a:endParaRPr>
          </a:p>
          <a:p>
            <a:pPr algn="ctr"/>
            <a:r>
              <a:rPr lang="en-US" sz="1800" b="1" dirty="0">
                <a:effectLst/>
                <a:latin typeface="Times New Roman" panose="02020603050405020304" pitchFamily="18" charset="0"/>
                <a:ea typeface="Times New Roman" panose="02020603050405020304" pitchFamily="18" charset="0"/>
              </a:rPr>
              <a:t>MINOR PROJECT REPORT</a:t>
            </a:r>
            <a:endParaRPr lang="en-IN" sz="1800" dirty="0">
              <a:effectLst/>
              <a:latin typeface="Times New Roman" panose="02020603050405020304" pitchFamily="18" charset="0"/>
              <a:ea typeface="Times New Roman" panose="02020603050405020304" pitchFamily="18" charset="0"/>
            </a:endParaRPr>
          </a:p>
          <a:p>
            <a:pPr algn="ctr"/>
            <a:r>
              <a:rPr lang="en-US" sz="1800" b="1" dirty="0">
                <a:effectLst/>
                <a:latin typeface="Times New Roman" panose="02020603050405020304" pitchFamily="18" charset="0"/>
                <a:ea typeface="Times New Roman" panose="02020603050405020304" pitchFamily="18" charset="0"/>
              </a:rPr>
              <a:t>ON</a:t>
            </a:r>
            <a:endParaRPr lang="en-IN" sz="1800" dirty="0">
              <a:effectLst/>
              <a:latin typeface="Times New Roman" panose="02020603050405020304" pitchFamily="18" charset="0"/>
              <a:ea typeface="Times New Roman" panose="02020603050405020304" pitchFamily="18" charset="0"/>
            </a:endParaRPr>
          </a:p>
          <a:p>
            <a:pPr algn="ctr"/>
            <a:r>
              <a:rPr lang="en-US" sz="1800" b="1" dirty="0">
                <a:solidFill>
                  <a:srgbClr val="FF0000"/>
                </a:solidFill>
                <a:effectLst/>
                <a:latin typeface="Times New Roman" panose="02020603050405020304" pitchFamily="18" charset="0"/>
                <a:ea typeface="Times New Roman" panose="02020603050405020304" pitchFamily="18" charset="0"/>
              </a:rPr>
              <a:t>Covid Awareness</a:t>
            </a:r>
            <a:endParaRPr lang="en-IN" sz="1800" dirty="0">
              <a:effectLst/>
              <a:latin typeface="Times New Roman" panose="02020603050405020304" pitchFamily="18" charset="0"/>
              <a:ea typeface="Times New Roman" panose="02020603050405020304" pitchFamily="18" charset="0"/>
            </a:endParaRPr>
          </a:p>
          <a:p>
            <a:pPr algn="ctr"/>
            <a:r>
              <a:rPr lang="en-US" sz="1800" b="1" dirty="0">
                <a:effectLst/>
                <a:latin typeface="Times New Roman" panose="02020603050405020304" pitchFamily="18" charset="0"/>
                <a:ea typeface="Times New Roman" panose="02020603050405020304" pitchFamily="18" charset="0"/>
              </a:rPr>
              <a:t>BY</a:t>
            </a:r>
            <a:endParaRPr lang="en-IN" sz="1800" dirty="0">
              <a:effectLst/>
              <a:latin typeface="Times New Roman" panose="02020603050405020304" pitchFamily="18" charset="0"/>
              <a:ea typeface="Times New Roman" panose="02020603050405020304" pitchFamily="18" charset="0"/>
            </a:endParaRPr>
          </a:p>
          <a:p>
            <a:pPr algn="ctr"/>
            <a:r>
              <a:rPr lang="en-US" sz="1800" b="1" dirty="0">
                <a:effectLst/>
                <a:latin typeface="Times New Roman" panose="02020603050405020304" pitchFamily="18" charset="0"/>
                <a:ea typeface="Times New Roman" panose="02020603050405020304" pitchFamily="18" charset="0"/>
              </a:rPr>
              <a:t>Sagar Tiwari(0101CA201026)</a:t>
            </a:r>
            <a:endParaRPr lang="en-IN" sz="1800" dirty="0">
              <a:effectLst/>
              <a:latin typeface="Times New Roman" panose="02020603050405020304" pitchFamily="18" charset="0"/>
              <a:ea typeface="Times New Roman" panose="02020603050405020304" pitchFamily="18" charset="0"/>
            </a:endParaRPr>
          </a:p>
          <a:p>
            <a:pPr algn="ctr"/>
            <a:r>
              <a:rPr lang="en-US" sz="1800" b="1" dirty="0">
                <a:effectLst/>
                <a:latin typeface="Times New Roman" panose="02020603050405020304" pitchFamily="18" charset="0"/>
                <a:ea typeface="Times New Roman" panose="02020603050405020304" pitchFamily="18" charset="0"/>
              </a:rPr>
              <a:t>MCA IV SEMESTER</a:t>
            </a:r>
            <a:endParaRPr lang="en-IN" sz="1800" dirty="0">
              <a:effectLst/>
              <a:latin typeface="Times New Roman" panose="02020603050405020304" pitchFamily="18" charset="0"/>
              <a:ea typeface="Times New Roman" panose="02020603050405020304" pitchFamily="18" charset="0"/>
            </a:endParaRPr>
          </a:p>
          <a:p>
            <a:pPr algn="ctr"/>
            <a:endParaRPr lang="en-IN" dirty="0"/>
          </a:p>
        </p:txBody>
      </p:sp>
    </p:spTree>
    <p:extLst>
      <p:ext uri="{BB962C8B-B14F-4D97-AF65-F5344CB8AC3E}">
        <p14:creationId xmlns:p14="http://schemas.microsoft.com/office/powerpoint/2010/main" val="226276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xit" presetSubtype="0" fill="hold" grpId="0" nodeType="clickEffect">
                                  <p:stCondLst>
                                    <p:cond delay="0"/>
                                  </p:stCondLst>
                                  <p:childTnLst>
                                    <p:anim calcmode="lin" valueType="num">
                                      <p:cBhvr>
                                        <p:cTn id="16" dur="1000"/>
                                        <p:tgtEl>
                                          <p:spTgt spid="6"/>
                                        </p:tgtEl>
                                        <p:attrNameLst>
                                          <p:attrName>ppt_w</p:attrName>
                                        </p:attrNameLst>
                                      </p:cBhvr>
                                      <p:tavLst>
                                        <p:tav tm="0">
                                          <p:val>
                                            <p:strVal val="ppt_w"/>
                                          </p:val>
                                        </p:tav>
                                        <p:tav tm="100000">
                                          <p:val>
                                            <p:fltVal val="0"/>
                                          </p:val>
                                        </p:tav>
                                      </p:tavLst>
                                    </p:anim>
                                    <p:anim calcmode="lin" valueType="num">
                                      <p:cBhvr>
                                        <p:cTn id="17" dur="1000"/>
                                        <p:tgtEl>
                                          <p:spTgt spid="6"/>
                                        </p:tgtEl>
                                        <p:attrNameLst>
                                          <p:attrName>ppt_h</p:attrName>
                                        </p:attrNameLst>
                                      </p:cBhvr>
                                      <p:tavLst>
                                        <p:tav tm="0">
                                          <p:val>
                                            <p:strVal val="ppt_h"/>
                                          </p:val>
                                        </p:tav>
                                        <p:tav tm="100000">
                                          <p:val>
                                            <p:fltVal val="0"/>
                                          </p:val>
                                        </p:tav>
                                      </p:tavLst>
                                    </p:anim>
                                    <p:anim calcmode="lin" valueType="num">
                                      <p:cBhvr>
                                        <p:cTn id="18" dur="1000"/>
                                        <p:tgtEl>
                                          <p:spTgt spid="6"/>
                                        </p:tgtEl>
                                        <p:attrNameLst>
                                          <p:attrName>style.rotation</p:attrName>
                                        </p:attrNameLst>
                                      </p:cBhvr>
                                      <p:tavLst>
                                        <p:tav tm="0">
                                          <p:val>
                                            <p:fltVal val="0"/>
                                          </p:val>
                                        </p:tav>
                                        <p:tav tm="100000">
                                          <p:val>
                                            <p:fltVal val="90"/>
                                          </p:val>
                                        </p:tav>
                                      </p:tavLst>
                                    </p:anim>
                                    <p:animEffect transition="out" filter="fade">
                                      <p:cBhvr>
                                        <p:cTn id="19" dur="1000"/>
                                        <p:tgtEl>
                                          <p:spTgt spid="6"/>
                                        </p:tgtEl>
                                      </p:cBhvr>
                                    </p:animEffect>
                                    <p:set>
                                      <p:cBhvr>
                                        <p:cTn id="2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F0E26-9758-E964-26F6-50567786B910}"/>
              </a:ext>
            </a:extLst>
          </p:cNvPr>
          <p:cNvPicPr>
            <a:picLocks noChangeAspect="1"/>
          </p:cNvPicPr>
          <p:nvPr/>
        </p:nvPicPr>
        <p:blipFill>
          <a:blip r:embed="rId2"/>
          <a:stretch>
            <a:fillRect/>
          </a:stretch>
        </p:blipFill>
        <p:spPr>
          <a:xfrm>
            <a:off x="3670703" y="770965"/>
            <a:ext cx="4850594" cy="5316070"/>
          </a:xfrm>
          <a:prstGeom prst="rect">
            <a:avLst/>
          </a:prstGeom>
        </p:spPr>
      </p:pic>
    </p:spTree>
    <p:extLst>
      <p:ext uri="{BB962C8B-B14F-4D97-AF65-F5344CB8AC3E}">
        <p14:creationId xmlns:p14="http://schemas.microsoft.com/office/powerpoint/2010/main" val="1570514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F9EA2-F2C6-CF39-DCD0-8B9930451F82}"/>
              </a:ext>
            </a:extLst>
          </p:cNvPr>
          <p:cNvSpPr>
            <a:spLocks noGrp="1"/>
          </p:cNvSpPr>
          <p:nvPr>
            <p:ph type="title"/>
          </p:nvPr>
        </p:nvSpPr>
        <p:spPr>
          <a:xfrm>
            <a:off x="1419319" y="0"/>
            <a:ext cx="9905998" cy="456594"/>
          </a:xfrm>
        </p:spPr>
        <p:txBody>
          <a:bodyPr>
            <a:normAutofit fontScale="90000"/>
          </a:bodyPr>
          <a:lstStyle/>
          <a:p>
            <a:pPr algn="ctr"/>
            <a:r>
              <a:rPr lang="en-IN" sz="2800" dirty="0">
                <a:latin typeface="Algerian" panose="04020705040A02060702" pitchFamily="82" charset="0"/>
              </a:rPr>
              <a:t>Dataflow diagram on admin login</a:t>
            </a:r>
          </a:p>
        </p:txBody>
      </p:sp>
      <p:sp>
        <p:nvSpPr>
          <p:cNvPr id="3" name="Rectangle: Rounded Corners 2">
            <a:extLst>
              <a:ext uri="{FF2B5EF4-FFF2-40B4-BE49-F238E27FC236}">
                <a16:creationId xmlns:a16="http://schemas.microsoft.com/office/drawing/2014/main" id="{5881FBBE-0EA6-6B6C-6B73-E5FEDF78A40F}"/>
              </a:ext>
            </a:extLst>
          </p:cNvPr>
          <p:cNvSpPr/>
          <p:nvPr/>
        </p:nvSpPr>
        <p:spPr>
          <a:xfrm>
            <a:off x="5897880" y="456594"/>
            <a:ext cx="1093694" cy="359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sp>
        <p:nvSpPr>
          <p:cNvPr id="4" name="Rectangle 3">
            <a:extLst>
              <a:ext uri="{FF2B5EF4-FFF2-40B4-BE49-F238E27FC236}">
                <a16:creationId xmlns:a16="http://schemas.microsoft.com/office/drawing/2014/main" id="{6F6EDDC6-E712-A272-FFFF-0041FF71B122}"/>
              </a:ext>
            </a:extLst>
          </p:cNvPr>
          <p:cNvSpPr/>
          <p:nvPr/>
        </p:nvSpPr>
        <p:spPr>
          <a:xfrm>
            <a:off x="5337586" y="924577"/>
            <a:ext cx="2214282" cy="553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to the admin login</a:t>
            </a:r>
          </a:p>
        </p:txBody>
      </p:sp>
      <p:sp>
        <p:nvSpPr>
          <p:cNvPr id="5" name="Rectangle 4">
            <a:extLst>
              <a:ext uri="{FF2B5EF4-FFF2-40B4-BE49-F238E27FC236}">
                <a16:creationId xmlns:a16="http://schemas.microsoft.com/office/drawing/2014/main" id="{57E55213-432E-5B75-D741-0B72C725209F}"/>
              </a:ext>
            </a:extLst>
          </p:cNvPr>
          <p:cNvSpPr/>
          <p:nvPr/>
        </p:nvSpPr>
        <p:spPr>
          <a:xfrm>
            <a:off x="5005892" y="1658761"/>
            <a:ext cx="2877670" cy="387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email and password</a:t>
            </a:r>
          </a:p>
        </p:txBody>
      </p:sp>
      <p:sp>
        <p:nvSpPr>
          <p:cNvPr id="6" name="Diamond 5">
            <a:extLst>
              <a:ext uri="{FF2B5EF4-FFF2-40B4-BE49-F238E27FC236}">
                <a16:creationId xmlns:a16="http://schemas.microsoft.com/office/drawing/2014/main" id="{7EBE6919-97F6-6994-E6FF-12D7E7B5D0CB}"/>
              </a:ext>
            </a:extLst>
          </p:cNvPr>
          <p:cNvSpPr/>
          <p:nvPr/>
        </p:nvSpPr>
        <p:spPr>
          <a:xfrm>
            <a:off x="5283798" y="2271656"/>
            <a:ext cx="2268070" cy="176604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Email and password valid</a:t>
            </a:r>
          </a:p>
        </p:txBody>
      </p:sp>
      <p:sp>
        <p:nvSpPr>
          <p:cNvPr id="7" name="Rectangle 6">
            <a:extLst>
              <a:ext uri="{FF2B5EF4-FFF2-40B4-BE49-F238E27FC236}">
                <a16:creationId xmlns:a16="http://schemas.microsoft.com/office/drawing/2014/main" id="{0CFEB0F1-DD11-2ABD-B6C4-7311C5F672DF}"/>
              </a:ext>
            </a:extLst>
          </p:cNvPr>
          <p:cNvSpPr/>
          <p:nvPr/>
        </p:nvSpPr>
        <p:spPr>
          <a:xfrm>
            <a:off x="5337586" y="4198620"/>
            <a:ext cx="2214283" cy="456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Logged into the system</a:t>
            </a:r>
          </a:p>
        </p:txBody>
      </p:sp>
      <p:sp>
        <p:nvSpPr>
          <p:cNvPr id="9" name="Flowchart: Alternate Process 8">
            <a:extLst>
              <a:ext uri="{FF2B5EF4-FFF2-40B4-BE49-F238E27FC236}">
                <a16:creationId xmlns:a16="http://schemas.microsoft.com/office/drawing/2014/main" id="{DF9815FC-B0E5-2644-AF74-5EEB1BA04536}"/>
              </a:ext>
            </a:extLst>
          </p:cNvPr>
          <p:cNvSpPr/>
          <p:nvPr/>
        </p:nvSpPr>
        <p:spPr>
          <a:xfrm>
            <a:off x="5812715" y="5151133"/>
            <a:ext cx="1210235" cy="45659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End</a:t>
            </a:r>
          </a:p>
        </p:txBody>
      </p:sp>
      <p:sp>
        <p:nvSpPr>
          <p:cNvPr id="11" name="Rectangle 10">
            <a:extLst>
              <a:ext uri="{FF2B5EF4-FFF2-40B4-BE49-F238E27FC236}">
                <a16:creationId xmlns:a16="http://schemas.microsoft.com/office/drawing/2014/main" id="{811F7291-8770-8626-1253-AC36338EFB11}"/>
              </a:ext>
            </a:extLst>
          </p:cNvPr>
          <p:cNvSpPr/>
          <p:nvPr/>
        </p:nvSpPr>
        <p:spPr>
          <a:xfrm>
            <a:off x="8663492" y="3078480"/>
            <a:ext cx="209550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Wrong information</a:t>
            </a:r>
          </a:p>
        </p:txBody>
      </p:sp>
      <p:sp>
        <p:nvSpPr>
          <p:cNvPr id="14" name="Arrow: Right 13">
            <a:extLst>
              <a:ext uri="{FF2B5EF4-FFF2-40B4-BE49-F238E27FC236}">
                <a16:creationId xmlns:a16="http://schemas.microsoft.com/office/drawing/2014/main" id="{A3477F73-0B21-F308-35D6-82191FD2EA6A}"/>
              </a:ext>
            </a:extLst>
          </p:cNvPr>
          <p:cNvSpPr/>
          <p:nvPr/>
        </p:nvSpPr>
        <p:spPr>
          <a:xfrm>
            <a:off x="7711440" y="3078480"/>
            <a:ext cx="792480" cy="350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not</a:t>
            </a:r>
          </a:p>
        </p:txBody>
      </p:sp>
      <p:cxnSp>
        <p:nvCxnSpPr>
          <p:cNvPr id="16" name="Straight Connector 15">
            <a:extLst>
              <a:ext uri="{FF2B5EF4-FFF2-40B4-BE49-F238E27FC236}">
                <a16:creationId xmlns:a16="http://schemas.microsoft.com/office/drawing/2014/main" id="{A48ACF7F-AF42-18C1-EB2C-9961CD725ED2}"/>
              </a:ext>
            </a:extLst>
          </p:cNvPr>
          <p:cNvCxnSpPr>
            <a:stCxn id="3" idx="2"/>
            <a:endCxn id="4" idx="0"/>
          </p:cNvCxnSpPr>
          <p:nvPr/>
        </p:nvCxnSpPr>
        <p:spPr>
          <a:xfrm>
            <a:off x="6444727" y="815789"/>
            <a:ext cx="0" cy="108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7D5EFFD-885D-056A-F3D5-77A765F8CADC}"/>
              </a:ext>
            </a:extLst>
          </p:cNvPr>
          <p:cNvCxnSpPr>
            <a:stCxn id="4" idx="2"/>
          </p:cNvCxnSpPr>
          <p:nvPr/>
        </p:nvCxnSpPr>
        <p:spPr>
          <a:xfrm>
            <a:off x="6444727" y="1478570"/>
            <a:ext cx="0" cy="174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52C582-5F7A-D9F2-2393-9E552FA4C4AA}"/>
              </a:ext>
            </a:extLst>
          </p:cNvPr>
          <p:cNvCxnSpPr>
            <a:endCxn id="6" idx="0"/>
          </p:cNvCxnSpPr>
          <p:nvPr/>
        </p:nvCxnSpPr>
        <p:spPr>
          <a:xfrm>
            <a:off x="6417833" y="2110740"/>
            <a:ext cx="0" cy="160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544CF22-3483-55A1-4780-78CA5FEA494F}"/>
              </a:ext>
            </a:extLst>
          </p:cNvPr>
          <p:cNvCxnSpPr>
            <a:stCxn id="6" idx="2"/>
          </p:cNvCxnSpPr>
          <p:nvPr/>
        </p:nvCxnSpPr>
        <p:spPr>
          <a:xfrm>
            <a:off x="6417833" y="4037704"/>
            <a:ext cx="0" cy="1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0E231F-FFD0-324E-63B6-12BCE8D648BC}"/>
              </a:ext>
            </a:extLst>
          </p:cNvPr>
          <p:cNvCxnSpPr>
            <a:stCxn id="7" idx="2"/>
          </p:cNvCxnSpPr>
          <p:nvPr/>
        </p:nvCxnSpPr>
        <p:spPr>
          <a:xfrm flipH="1">
            <a:off x="6444727" y="4655214"/>
            <a:ext cx="1" cy="42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D1E5D750-F38E-6738-365B-E0C6479D8AD0}"/>
              </a:ext>
            </a:extLst>
          </p:cNvPr>
          <p:cNvPicPr>
            <a:picLocks noChangeAspect="1"/>
          </p:cNvPicPr>
          <p:nvPr/>
        </p:nvPicPr>
        <p:blipFill>
          <a:blip r:embed="rId2"/>
          <a:stretch>
            <a:fillRect/>
          </a:stretch>
        </p:blipFill>
        <p:spPr>
          <a:xfrm>
            <a:off x="1779933" y="999420"/>
            <a:ext cx="2214281" cy="3655794"/>
          </a:xfrm>
          <a:prstGeom prst="rect">
            <a:avLst/>
          </a:prstGeom>
        </p:spPr>
      </p:pic>
      <p:cxnSp>
        <p:nvCxnSpPr>
          <p:cNvPr id="13" name="Straight Connector 12">
            <a:extLst>
              <a:ext uri="{FF2B5EF4-FFF2-40B4-BE49-F238E27FC236}">
                <a16:creationId xmlns:a16="http://schemas.microsoft.com/office/drawing/2014/main" id="{FCB8C93F-14A8-43F2-673D-DA643E7C5FCD}"/>
              </a:ext>
            </a:extLst>
          </p:cNvPr>
          <p:cNvCxnSpPr>
            <a:stCxn id="3" idx="3"/>
          </p:cNvCxnSpPr>
          <p:nvPr/>
        </p:nvCxnSpPr>
        <p:spPr>
          <a:xfrm flipV="1">
            <a:off x="6991574" y="612742"/>
            <a:ext cx="2670900" cy="23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EBE43C-7C0F-F7C1-2CAD-43F8FFBE2C1C}"/>
              </a:ext>
            </a:extLst>
          </p:cNvPr>
          <p:cNvCxnSpPr/>
          <p:nvPr/>
        </p:nvCxnSpPr>
        <p:spPr>
          <a:xfrm>
            <a:off x="9662474" y="641023"/>
            <a:ext cx="94268" cy="2337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0DDE9-7673-80E7-A941-140438E3E7FF}"/>
              </a:ext>
            </a:extLst>
          </p:cNvPr>
          <p:cNvCxnSpPr>
            <a:stCxn id="9" idx="3"/>
          </p:cNvCxnSpPr>
          <p:nvPr/>
        </p:nvCxnSpPr>
        <p:spPr>
          <a:xfrm flipV="1">
            <a:off x="7022950" y="5326144"/>
            <a:ext cx="2743219" cy="53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52B9C4-CC00-A87B-D1DF-E78C89669011}"/>
              </a:ext>
            </a:extLst>
          </p:cNvPr>
          <p:cNvCxnSpPr>
            <a:stCxn id="11" idx="2"/>
          </p:cNvCxnSpPr>
          <p:nvPr/>
        </p:nvCxnSpPr>
        <p:spPr>
          <a:xfrm>
            <a:off x="9711242" y="3406140"/>
            <a:ext cx="45500" cy="19105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690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2840-9FCE-0E9A-047A-CEFD19EF5910}"/>
              </a:ext>
            </a:extLst>
          </p:cNvPr>
          <p:cNvSpPr>
            <a:spLocks noGrp="1"/>
          </p:cNvSpPr>
          <p:nvPr>
            <p:ph type="title"/>
          </p:nvPr>
        </p:nvSpPr>
        <p:spPr>
          <a:xfrm>
            <a:off x="1339533" y="0"/>
            <a:ext cx="8330247" cy="882622"/>
          </a:xfrm>
        </p:spPr>
        <p:txBody>
          <a:bodyPr>
            <a:normAutofit/>
          </a:bodyPr>
          <a:lstStyle/>
          <a:p>
            <a:pPr algn="ctr"/>
            <a:r>
              <a:rPr lang="en-IN" sz="2000" dirty="0">
                <a:latin typeface="Algerian" panose="04020705040A02060702" pitchFamily="82" charset="0"/>
              </a:rPr>
              <a:t>dataflow diagram f0r survey registration</a:t>
            </a:r>
          </a:p>
        </p:txBody>
      </p:sp>
      <p:sp>
        <p:nvSpPr>
          <p:cNvPr id="3" name="Flowchart: Alternate Process 2">
            <a:extLst>
              <a:ext uri="{FF2B5EF4-FFF2-40B4-BE49-F238E27FC236}">
                <a16:creationId xmlns:a16="http://schemas.microsoft.com/office/drawing/2014/main" id="{A156A0BD-9832-ABD9-863C-D315395D9293}"/>
              </a:ext>
            </a:extLst>
          </p:cNvPr>
          <p:cNvSpPr/>
          <p:nvPr/>
        </p:nvSpPr>
        <p:spPr>
          <a:xfrm>
            <a:off x="7757160" y="689610"/>
            <a:ext cx="1043940" cy="24384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start</a:t>
            </a:r>
          </a:p>
        </p:txBody>
      </p:sp>
      <p:sp>
        <p:nvSpPr>
          <p:cNvPr id="4" name="Rectangle 3">
            <a:extLst>
              <a:ext uri="{FF2B5EF4-FFF2-40B4-BE49-F238E27FC236}">
                <a16:creationId xmlns:a16="http://schemas.microsoft.com/office/drawing/2014/main" id="{DC77C5E5-371B-DC91-EEA7-BF7BA65CCDFD}"/>
              </a:ext>
            </a:extLst>
          </p:cNvPr>
          <p:cNvSpPr/>
          <p:nvPr/>
        </p:nvSpPr>
        <p:spPr>
          <a:xfrm>
            <a:off x="7452360" y="1203960"/>
            <a:ext cx="199644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the covid survey </a:t>
            </a:r>
            <a:r>
              <a:rPr lang="en-IN" dirty="0" err="1"/>
              <a:t>registraion</a:t>
            </a:r>
            <a:endParaRPr lang="en-IN" dirty="0"/>
          </a:p>
        </p:txBody>
      </p:sp>
      <p:sp>
        <p:nvSpPr>
          <p:cNvPr id="5" name="Rectangle 4">
            <a:extLst>
              <a:ext uri="{FF2B5EF4-FFF2-40B4-BE49-F238E27FC236}">
                <a16:creationId xmlns:a16="http://schemas.microsoft.com/office/drawing/2014/main" id="{26045DC3-BA99-09A0-3B4A-AED19DF240AC}"/>
              </a:ext>
            </a:extLst>
          </p:cNvPr>
          <p:cNvSpPr/>
          <p:nvPr/>
        </p:nvSpPr>
        <p:spPr>
          <a:xfrm>
            <a:off x="7250430" y="2002155"/>
            <a:ext cx="2468880" cy="65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all the valid detail on field</a:t>
            </a:r>
          </a:p>
        </p:txBody>
      </p:sp>
      <p:sp>
        <p:nvSpPr>
          <p:cNvPr id="6" name="Diamond 5">
            <a:extLst>
              <a:ext uri="{FF2B5EF4-FFF2-40B4-BE49-F238E27FC236}">
                <a16:creationId xmlns:a16="http://schemas.microsoft.com/office/drawing/2014/main" id="{3045FB9E-9498-2F25-2D6B-011351627A61}"/>
              </a:ext>
            </a:extLst>
          </p:cNvPr>
          <p:cNvSpPr/>
          <p:nvPr/>
        </p:nvSpPr>
        <p:spPr>
          <a:xfrm>
            <a:off x="7665720" y="2931797"/>
            <a:ext cx="1600200" cy="111252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Check all field</a:t>
            </a:r>
          </a:p>
        </p:txBody>
      </p:sp>
      <p:sp>
        <p:nvSpPr>
          <p:cNvPr id="7" name="Rectangle: Rounded Corners 6">
            <a:extLst>
              <a:ext uri="{FF2B5EF4-FFF2-40B4-BE49-F238E27FC236}">
                <a16:creationId xmlns:a16="http://schemas.microsoft.com/office/drawing/2014/main" id="{9328E8ED-3715-333D-8B70-FDF58602B183}"/>
              </a:ext>
            </a:extLst>
          </p:cNvPr>
          <p:cNvSpPr/>
          <p:nvPr/>
        </p:nvSpPr>
        <p:spPr>
          <a:xfrm>
            <a:off x="7757160" y="4348165"/>
            <a:ext cx="1455420" cy="3124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submit</a:t>
            </a:r>
          </a:p>
        </p:txBody>
      </p:sp>
      <p:sp>
        <p:nvSpPr>
          <p:cNvPr id="8" name="Flowchart: Alternate Process 7">
            <a:extLst>
              <a:ext uri="{FF2B5EF4-FFF2-40B4-BE49-F238E27FC236}">
                <a16:creationId xmlns:a16="http://schemas.microsoft.com/office/drawing/2014/main" id="{66755748-6CC5-D845-6984-5A3E829FA108}"/>
              </a:ext>
            </a:extLst>
          </p:cNvPr>
          <p:cNvSpPr/>
          <p:nvPr/>
        </p:nvSpPr>
        <p:spPr>
          <a:xfrm>
            <a:off x="8084820" y="5155541"/>
            <a:ext cx="800100" cy="31242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end</a:t>
            </a:r>
          </a:p>
        </p:txBody>
      </p:sp>
      <p:sp>
        <p:nvSpPr>
          <p:cNvPr id="9" name="Rectangle 8">
            <a:extLst>
              <a:ext uri="{FF2B5EF4-FFF2-40B4-BE49-F238E27FC236}">
                <a16:creationId xmlns:a16="http://schemas.microsoft.com/office/drawing/2014/main" id="{FCFCF95B-9C99-0B65-FDB1-09F5D17A149F}"/>
              </a:ext>
            </a:extLst>
          </p:cNvPr>
          <p:cNvSpPr/>
          <p:nvPr/>
        </p:nvSpPr>
        <p:spPr>
          <a:xfrm>
            <a:off x="9738360" y="3131820"/>
            <a:ext cx="207264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Enter all the mandatory field</a:t>
            </a:r>
          </a:p>
        </p:txBody>
      </p:sp>
      <p:cxnSp>
        <p:nvCxnSpPr>
          <p:cNvPr id="11" name="Straight Connector 10">
            <a:extLst>
              <a:ext uri="{FF2B5EF4-FFF2-40B4-BE49-F238E27FC236}">
                <a16:creationId xmlns:a16="http://schemas.microsoft.com/office/drawing/2014/main" id="{89EF7309-265D-2521-CEDC-0536EA2FD7F3}"/>
              </a:ext>
            </a:extLst>
          </p:cNvPr>
          <p:cNvCxnSpPr>
            <a:stCxn id="3" idx="2"/>
          </p:cNvCxnSpPr>
          <p:nvPr/>
        </p:nvCxnSpPr>
        <p:spPr>
          <a:xfrm>
            <a:off x="8279130" y="933450"/>
            <a:ext cx="0" cy="270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FEA43D-E95E-5A1E-8CBB-AA4DBCCD3280}"/>
              </a:ext>
            </a:extLst>
          </p:cNvPr>
          <p:cNvCxnSpPr>
            <a:stCxn id="4" idx="2"/>
          </p:cNvCxnSpPr>
          <p:nvPr/>
        </p:nvCxnSpPr>
        <p:spPr>
          <a:xfrm>
            <a:off x="8450580" y="181356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D9F41B-A9FC-0EB4-D5FD-BAC6415ABFF0}"/>
              </a:ext>
            </a:extLst>
          </p:cNvPr>
          <p:cNvCxnSpPr>
            <a:cxnSpLocks/>
          </p:cNvCxnSpPr>
          <p:nvPr/>
        </p:nvCxnSpPr>
        <p:spPr>
          <a:xfrm flipH="1">
            <a:off x="8458200" y="2645093"/>
            <a:ext cx="7620"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2F3971-8613-8DEA-76F3-6A743F2E3C40}"/>
              </a:ext>
            </a:extLst>
          </p:cNvPr>
          <p:cNvCxnSpPr>
            <a:stCxn id="6" idx="2"/>
          </p:cNvCxnSpPr>
          <p:nvPr/>
        </p:nvCxnSpPr>
        <p:spPr>
          <a:xfrm flipH="1">
            <a:off x="8450580" y="4044317"/>
            <a:ext cx="15240" cy="238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2BF2A9-F663-709E-815B-4759CC49B1CB}"/>
              </a:ext>
            </a:extLst>
          </p:cNvPr>
          <p:cNvCxnSpPr>
            <a:cxnSpLocks/>
            <a:stCxn id="7" idx="2"/>
            <a:endCxn id="8" idx="0"/>
          </p:cNvCxnSpPr>
          <p:nvPr/>
        </p:nvCxnSpPr>
        <p:spPr>
          <a:xfrm>
            <a:off x="8484870" y="4660585"/>
            <a:ext cx="0" cy="494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381A34-90BA-0139-A245-87B053153838}"/>
              </a:ext>
            </a:extLst>
          </p:cNvPr>
          <p:cNvCxnSpPr>
            <a:stCxn id="6" idx="3"/>
          </p:cNvCxnSpPr>
          <p:nvPr/>
        </p:nvCxnSpPr>
        <p:spPr>
          <a:xfrm>
            <a:off x="9265920" y="3488057"/>
            <a:ext cx="403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4C26E9AB-297D-1E20-99EF-6D35D370CCA1}"/>
              </a:ext>
            </a:extLst>
          </p:cNvPr>
          <p:cNvPicPr>
            <a:picLocks noChangeAspect="1"/>
          </p:cNvPicPr>
          <p:nvPr/>
        </p:nvPicPr>
        <p:blipFill>
          <a:blip r:embed="rId2"/>
          <a:stretch>
            <a:fillRect/>
          </a:stretch>
        </p:blipFill>
        <p:spPr>
          <a:xfrm>
            <a:off x="2718090" y="689610"/>
            <a:ext cx="3684500" cy="5818094"/>
          </a:xfrm>
          <a:prstGeom prst="rect">
            <a:avLst/>
          </a:prstGeom>
        </p:spPr>
      </p:pic>
      <p:cxnSp>
        <p:nvCxnSpPr>
          <p:cNvPr id="12" name="Straight Connector 11">
            <a:extLst>
              <a:ext uri="{FF2B5EF4-FFF2-40B4-BE49-F238E27FC236}">
                <a16:creationId xmlns:a16="http://schemas.microsoft.com/office/drawing/2014/main" id="{EC1FE6D4-250E-17BA-D3D2-7274937F99A8}"/>
              </a:ext>
            </a:extLst>
          </p:cNvPr>
          <p:cNvCxnSpPr>
            <a:cxnSpLocks/>
            <a:stCxn id="3" idx="3"/>
          </p:cNvCxnSpPr>
          <p:nvPr/>
        </p:nvCxnSpPr>
        <p:spPr>
          <a:xfrm>
            <a:off x="8801100" y="811530"/>
            <a:ext cx="2223250" cy="1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193A34C-0FF4-3298-5742-A6DFF971ACA5}"/>
              </a:ext>
            </a:extLst>
          </p:cNvPr>
          <p:cNvCxnSpPr>
            <a:cxnSpLocks/>
          </p:cNvCxnSpPr>
          <p:nvPr/>
        </p:nvCxnSpPr>
        <p:spPr>
          <a:xfrm>
            <a:off x="10852467" y="882622"/>
            <a:ext cx="0" cy="2249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349AE64-BEB5-39A1-80B0-6ADB0528D7A6}"/>
              </a:ext>
            </a:extLst>
          </p:cNvPr>
          <p:cNvCxnSpPr>
            <a:stCxn id="8" idx="3"/>
          </p:cNvCxnSpPr>
          <p:nvPr/>
        </p:nvCxnSpPr>
        <p:spPr>
          <a:xfrm>
            <a:off x="8884920" y="5311751"/>
            <a:ext cx="1889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6FDE929-707F-59BF-F70C-2A5A4A43BE33}"/>
              </a:ext>
            </a:extLst>
          </p:cNvPr>
          <p:cNvCxnSpPr>
            <a:stCxn id="9" idx="2"/>
          </p:cNvCxnSpPr>
          <p:nvPr/>
        </p:nvCxnSpPr>
        <p:spPr>
          <a:xfrm>
            <a:off x="10774680" y="3741420"/>
            <a:ext cx="0" cy="15703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13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F331D-1C5C-A951-7970-E7E1D8A44519}"/>
              </a:ext>
            </a:extLst>
          </p:cNvPr>
          <p:cNvSpPr>
            <a:spLocks noGrp="1"/>
          </p:cNvSpPr>
          <p:nvPr>
            <p:ph type="title"/>
          </p:nvPr>
        </p:nvSpPr>
        <p:spPr>
          <a:xfrm>
            <a:off x="4486497" y="0"/>
            <a:ext cx="3164369" cy="1478570"/>
          </a:xfrm>
        </p:spPr>
        <p:txBody>
          <a:bodyPr/>
          <a:lstStyle/>
          <a:p>
            <a:pPr algn="ctr"/>
            <a:r>
              <a:rPr lang="en-IN" dirty="0">
                <a:latin typeface="Algerian" panose="04020705040A02060702" pitchFamily="82" charset="0"/>
              </a:rPr>
              <a:t>Er-diagram</a:t>
            </a:r>
          </a:p>
        </p:txBody>
      </p:sp>
      <p:sp>
        <p:nvSpPr>
          <p:cNvPr id="3" name="Rectangle: Rounded Corners 2">
            <a:extLst>
              <a:ext uri="{FF2B5EF4-FFF2-40B4-BE49-F238E27FC236}">
                <a16:creationId xmlns:a16="http://schemas.microsoft.com/office/drawing/2014/main" id="{A10D2BC4-C281-BC1A-4A7D-5689A4BA9457}"/>
              </a:ext>
            </a:extLst>
          </p:cNvPr>
          <p:cNvSpPr/>
          <p:nvPr/>
        </p:nvSpPr>
        <p:spPr>
          <a:xfrm>
            <a:off x="4659492" y="1079243"/>
            <a:ext cx="2766350" cy="7986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Corona web</a:t>
            </a:r>
          </a:p>
        </p:txBody>
      </p:sp>
      <p:cxnSp>
        <p:nvCxnSpPr>
          <p:cNvPr id="19" name="Straight Arrow Connector 18">
            <a:extLst>
              <a:ext uri="{FF2B5EF4-FFF2-40B4-BE49-F238E27FC236}">
                <a16:creationId xmlns:a16="http://schemas.microsoft.com/office/drawing/2014/main" id="{D3653F15-0C96-F368-A7C4-FB1ED01A8861}"/>
              </a:ext>
            </a:extLst>
          </p:cNvPr>
          <p:cNvCxnSpPr>
            <a:stCxn id="3" idx="2"/>
          </p:cNvCxnSpPr>
          <p:nvPr/>
        </p:nvCxnSpPr>
        <p:spPr>
          <a:xfrm>
            <a:off x="6042667" y="1877896"/>
            <a:ext cx="0" cy="43125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17AA9EFD-2D8C-1E0D-7F1C-818D97FCE885}"/>
              </a:ext>
            </a:extLst>
          </p:cNvPr>
          <p:cNvCxnSpPr>
            <a:cxnSpLocks/>
          </p:cNvCxnSpPr>
          <p:nvPr/>
        </p:nvCxnSpPr>
        <p:spPr>
          <a:xfrm>
            <a:off x="2480840" y="2309150"/>
            <a:ext cx="6281195" cy="69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B2DA80-D8C6-EEC1-203E-C1C53466316A}"/>
              </a:ext>
            </a:extLst>
          </p:cNvPr>
          <p:cNvCxnSpPr/>
          <p:nvPr/>
        </p:nvCxnSpPr>
        <p:spPr>
          <a:xfrm>
            <a:off x="2480840" y="2309150"/>
            <a:ext cx="0" cy="674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C123F86-3ECA-C6BA-892B-F6E62CADA7AD}"/>
              </a:ext>
            </a:extLst>
          </p:cNvPr>
          <p:cNvCxnSpPr>
            <a:cxnSpLocks/>
          </p:cNvCxnSpPr>
          <p:nvPr/>
        </p:nvCxnSpPr>
        <p:spPr>
          <a:xfrm flipH="1">
            <a:off x="8762034" y="2378865"/>
            <a:ext cx="1" cy="605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361DA1A-7537-3817-6C21-4BFE325E6B3A}"/>
              </a:ext>
            </a:extLst>
          </p:cNvPr>
          <p:cNvSpPr/>
          <p:nvPr/>
        </p:nvSpPr>
        <p:spPr>
          <a:xfrm>
            <a:off x="1682187" y="3087351"/>
            <a:ext cx="1686041" cy="441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Admin</a:t>
            </a:r>
          </a:p>
          <a:p>
            <a:pPr algn="ctr"/>
            <a:endParaRPr lang="en-IN" dirty="0"/>
          </a:p>
        </p:txBody>
      </p:sp>
      <p:sp>
        <p:nvSpPr>
          <p:cNvPr id="29" name="Rectangle: Rounded Corners 28">
            <a:extLst>
              <a:ext uri="{FF2B5EF4-FFF2-40B4-BE49-F238E27FC236}">
                <a16:creationId xmlns:a16="http://schemas.microsoft.com/office/drawing/2014/main" id="{8CE06A3E-BE55-361B-E12E-A095122EA262}"/>
              </a:ext>
            </a:extLst>
          </p:cNvPr>
          <p:cNvSpPr/>
          <p:nvPr/>
        </p:nvSpPr>
        <p:spPr>
          <a:xfrm>
            <a:off x="7737678" y="3075911"/>
            <a:ext cx="2048713" cy="452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Registration</a:t>
            </a:r>
          </a:p>
          <a:p>
            <a:pPr algn="ctr"/>
            <a:endParaRPr lang="en-IN" dirty="0"/>
          </a:p>
        </p:txBody>
      </p:sp>
      <p:sp>
        <p:nvSpPr>
          <p:cNvPr id="31" name="Oval 30">
            <a:extLst>
              <a:ext uri="{FF2B5EF4-FFF2-40B4-BE49-F238E27FC236}">
                <a16:creationId xmlns:a16="http://schemas.microsoft.com/office/drawing/2014/main" id="{49BE3A52-0EEA-37AE-0775-4A4D35DE6A97}"/>
              </a:ext>
            </a:extLst>
          </p:cNvPr>
          <p:cNvSpPr/>
          <p:nvPr/>
        </p:nvSpPr>
        <p:spPr>
          <a:xfrm>
            <a:off x="1059081" y="4307241"/>
            <a:ext cx="1435261" cy="659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Email</a:t>
            </a:r>
          </a:p>
          <a:p>
            <a:pPr algn="ctr"/>
            <a:endParaRPr lang="en-IN" dirty="0"/>
          </a:p>
        </p:txBody>
      </p:sp>
      <p:sp>
        <p:nvSpPr>
          <p:cNvPr id="32" name="Oval 31">
            <a:extLst>
              <a:ext uri="{FF2B5EF4-FFF2-40B4-BE49-F238E27FC236}">
                <a16:creationId xmlns:a16="http://schemas.microsoft.com/office/drawing/2014/main" id="{0CA081B5-8B54-DD46-45C6-505EE0A4D183}"/>
              </a:ext>
            </a:extLst>
          </p:cNvPr>
          <p:cNvSpPr/>
          <p:nvPr/>
        </p:nvSpPr>
        <p:spPr>
          <a:xfrm>
            <a:off x="2675680" y="4307241"/>
            <a:ext cx="1686047" cy="610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password</a:t>
            </a:r>
          </a:p>
        </p:txBody>
      </p:sp>
      <p:cxnSp>
        <p:nvCxnSpPr>
          <p:cNvPr id="34" name="Straight Arrow Connector 33">
            <a:extLst>
              <a:ext uri="{FF2B5EF4-FFF2-40B4-BE49-F238E27FC236}">
                <a16:creationId xmlns:a16="http://schemas.microsoft.com/office/drawing/2014/main" id="{989BD313-6B33-B95D-D61B-323D1360D79C}"/>
              </a:ext>
            </a:extLst>
          </p:cNvPr>
          <p:cNvCxnSpPr/>
          <p:nvPr/>
        </p:nvCxnSpPr>
        <p:spPr>
          <a:xfrm>
            <a:off x="1776711" y="3528648"/>
            <a:ext cx="0" cy="68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B4524B6-9FF2-626E-7130-D41488063763}"/>
              </a:ext>
            </a:extLst>
          </p:cNvPr>
          <p:cNvCxnSpPr/>
          <p:nvPr/>
        </p:nvCxnSpPr>
        <p:spPr>
          <a:xfrm>
            <a:off x="3136739" y="3528648"/>
            <a:ext cx="0" cy="68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84EA340-C9BA-B9CA-1F76-60A37949766C}"/>
              </a:ext>
            </a:extLst>
          </p:cNvPr>
          <p:cNvSpPr/>
          <p:nvPr/>
        </p:nvSpPr>
        <p:spPr>
          <a:xfrm>
            <a:off x="7021181" y="4201411"/>
            <a:ext cx="1618187" cy="555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User1</a:t>
            </a:r>
          </a:p>
          <a:p>
            <a:pPr algn="ctr"/>
            <a:endParaRPr lang="en-IN" dirty="0"/>
          </a:p>
        </p:txBody>
      </p:sp>
      <p:sp>
        <p:nvSpPr>
          <p:cNvPr id="38" name="Oval 37">
            <a:extLst>
              <a:ext uri="{FF2B5EF4-FFF2-40B4-BE49-F238E27FC236}">
                <a16:creationId xmlns:a16="http://schemas.microsoft.com/office/drawing/2014/main" id="{9A542E33-B6D4-BDF6-C154-93A296190A77}"/>
              </a:ext>
            </a:extLst>
          </p:cNvPr>
          <p:cNvSpPr/>
          <p:nvPr/>
        </p:nvSpPr>
        <p:spPr>
          <a:xfrm>
            <a:off x="9110236" y="4213185"/>
            <a:ext cx="1352310" cy="555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User2</a:t>
            </a:r>
          </a:p>
          <a:p>
            <a:pPr algn="ctr"/>
            <a:endParaRPr lang="en-IN" dirty="0"/>
          </a:p>
        </p:txBody>
      </p:sp>
      <p:cxnSp>
        <p:nvCxnSpPr>
          <p:cNvPr id="40" name="Straight Arrow Connector 39">
            <a:extLst>
              <a:ext uri="{FF2B5EF4-FFF2-40B4-BE49-F238E27FC236}">
                <a16:creationId xmlns:a16="http://schemas.microsoft.com/office/drawing/2014/main" id="{FFD06006-F4ED-478D-F199-F3A0D5E32294}"/>
              </a:ext>
            </a:extLst>
          </p:cNvPr>
          <p:cNvCxnSpPr>
            <a:cxnSpLocks/>
            <a:endCxn id="37" idx="0"/>
          </p:cNvCxnSpPr>
          <p:nvPr/>
        </p:nvCxnSpPr>
        <p:spPr>
          <a:xfrm>
            <a:off x="7830274" y="3528648"/>
            <a:ext cx="1" cy="672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610495F-B700-C9F4-D6EF-1791B0D79E8E}"/>
              </a:ext>
            </a:extLst>
          </p:cNvPr>
          <p:cNvCxnSpPr/>
          <p:nvPr/>
        </p:nvCxnSpPr>
        <p:spPr>
          <a:xfrm>
            <a:off x="9618562" y="3528648"/>
            <a:ext cx="0" cy="672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DA566F17-3E12-4299-8D1F-3A13D1E347E8}"/>
              </a:ext>
            </a:extLst>
          </p:cNvPr>
          <p:cNvSpPr/>
          <p:nvPr/>
        </p:nvSpPr>
        <p:spPr>
          <a:xfrm>
            <a:off x="3518703" y="5869512"/>
            <a:ext cx="1522753" cy="319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fname</a:t>
            </a:r>
          </a:p>
        </p:txBody>
      </p:sp>
      <p:sp>
        <p:nvSpPr>
          <p:cNvPr id="47" name="Oval 46">
            <a:extLst>
              <a:ext uri="{FF2B5EF4-FFF2-40B4-BE49-F238E27FC236}">
                <a16:creationId xmlns:a16="http://schemas.microsoft.com/office/drawing/2014/main" id="{B52138A4-CE4A-E866-B522-C53AA26F695A}"/>
              </a:ext>
            </a:extLst>
          </p:cNvPr>
          <p:cNvSpPr/>
          <p:nvPr/>
        </p:nvSpPr>
        <p:spPr>
          <a:xfrm>
            <a:off x="5398908" y="5840618"/>
            <a:ext cx="1522753" cy="3194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lname</a:t>
            </a:r>
            <a:endParaRPr lang="en-IN" dirty="0"/>
          </a:p>
        </p:txBody>
      </p:sp>
      <p:cxnSp>
        <p:nvCxnSpPr>
          <p:cNvPr id="49" name="Straight Connector 48">
            <a:extLst>
              <a:ext uri="{FF2B5EF4-FFF2-40B4-BE49-F238E27FC236}">
                <a16:creationId xmlns:a16="http://schemas.microsoft.com/office/drawing/2014/main" id="{4414E965-8EF7-6FF7-2ABD-7022E7532E74}"/>
              </a:ext>
            </a:extLst>
          </p:cNvPr>
          <p:cNvCxnSpPr>
            <a:cxnSpLocks/>
          </p:cNvCxnSpPr>
          <p:nvPr/>
        </p:nvCxnSpPr>
        <p:spPr>
          <a:xfrm>
            <a:off x="7187878" y="5981812"/>
            <a:ext cx="2141317" cy="18553"/>
          </a:xfrm>
          <a:prstGeom prst="line">
            <a:avLst/>
          </a:prstGeom>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62099A6-ADE0-59A6-A91D-4731EC8A7786}"/>
              </a:ext>
            </a:extLst>
          </p:cNvPr>
          <p:cNvSpPr/>
          <p:nvPr/>
        </p:nvSpPr>
        <p:spPr>
          <a:xfrm>
            <a:off x="9618562" y="5772319"/>
            <a:ext cx="1435261" cy="4189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address</a:t>
            </a:r>
          </a:p>
        </p:txBody>
      </p:sp>
      <p:cxnSp>
        <p:nvCxnSpPr>
          <p:cNvPr id="54" name="Straight Arrow Connector 53">
            <a:extLst>
              <a:ext uri="{FF2B5EF4-FFF2-40B4-BE49-F238E27FC236}">
                <a16:creationId xmlns:a16="http://schemas.microsoft.com/office/drawing/2014/main" id="{80C478DF-7222-9DFC-76B8-38E6CCDEC829}"/>
              </a:ext>
            </a:extLst>
          </p:cNvPr>
          <p:cNvCxnSpPr>
            <a:stCxn id="37" idx="2"/>
          </p:cNvCxnSpPr>
          <p:nvPr/>
        </p:nvCxnSpPr>
        <p:spPr>
          <a:xfrm flipH="1">
            <a:off x="4486497" y="4479136"/>
            <a:ext cx="2534684" cy="1299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DF472A4-9BD9-5080-55E7-C6DDF8DCEDD9}"/>
              </a:ext>
            </a:extLst>
          </p:cNvPr>
          <p:cNvCxnSpPr>
            <a:stCxn id="37" idx="4"/>
          </p:cNvCxnSpPr>
          <p:nvPr/>
        </p:nvCxnSpPr>
        <p:spPr>
          <a:xfrm flipH="1">
            <a:off x="6354501" y="4756861"/>
            <a:ext cx="1475774" cy="102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B89A7DD-035E-9034-DAA8-46207A496F6C}"/>
              </a:ext>
            </a:extLst>
          </p:cNvPr>
          <p:cNvCxnSpPr>
            <a:endCxn id="50" idx="1"/>
          </p:cNvCxnSpPr>
          <p:nvPr/>
        </p:nvCxnSpPr>
        <p:spPr>
          <a:xfrm>
            <a:off x="8449519" y="4756861"/>
            <a:ext cx="1379232" cy="1076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F01A39B-7F64-413F-ADCD-EA67AD20135C}"/>
              </a:ext>
            </a:extLst>
          </p:cNvPr>
          <p:cNvCxnSpPr>
            <a:stCxn id="38" idx="4"/>
          </p:cNvCxnSpPr>
          <p:nvPr/>
        </p:nvCxnSpPr>
        <p:spPr>
          <a:xfrm>
            <a:off x="9786391" y="4768635"/>
            <a:ext cx="132938" cy="991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D725450-30F7-B61A-7D94-6FA5660212BE}"/>
              </a:ext>
            </a:extLst>
          </p:cNvPr>
          <p:cNvCxnSpPr>
            <a:stCxn id="38" idx="3"/>
            <a:endCxn id="47" idx="6"/>
          </p:cNvCxnSpPr>
          <p:nvPr/>
        </p:nvCxnSpPr>
        <p:spPr>
          <a:xfrm flipH="1">
            <a:off x="6921661" y="4687291"/>
            <a:ext cx="2386616" cy="1313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0485964-E74D-0EC3-8D39-7566676DC536}"/>
              </a:ext>
            </a:extLst>
          </p:cNvPr>
          <p:cNvCxnSpPr>
            <a:stCxn id="38" idx="2"/>
            <a:endCxn id="46" idx="6"/>
          </p:cNvCxnSpPr>
          <p:nvPr/>
        </p:nvCxnSpPr>
        <p:spPr>
          <a:xfrm flipH="1">
            <a:off x="5041456" y="4490910"/>
            <a:ext cx="4068780" cy="153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34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5C35-0B44-BCE4-FD57-84A744520003}"/>
              </a:ext>
            </a:extLst>
          </p:cNvPr>
          <p:cNvSpPr>
            <a:spLocks noGrp="1"/>
          </p:cNvSpPr>
          <p:nvPr>
            <p:ph type="title" idx="4294967295"/>
          </p:nvPr>
        </p:nvSpPr>
        <p:spPr>
          <a:xfrm>
            <a:off x="6673850" y="0"/>
            <a:ext cx="5518150" cy="708025"/>
          </a:xfrm>
        </p:spPr>
        <p:txBody>
          <a:bodyPr/>
          <a:lstStyle/>
          <a:p>
            <a:pPr algn="ctr"/>
            <a:r>
              <a:rPr lang="en-IN" dirty="0">
                <a:latin typeface="Algerian" panose="04020705040A02060702" pitchFamily="82" charset="0"/>
              </a:rPr>
              <a:t>Database screenshot</a:t>
            </a:r>
          </a:p>
        </p:txBody>
      </p:sp>
      <p:pic>
        <p:nvPicPr>
          <p:cNvPr id="4" name="Picture 3">
            <a:extLst>
              <a:ext uri="{FF2B5EF4-FFF2-40B4-BE49-F238E27FC236}">
                <a16:creationId xmlns:a16="http://schemas.microsoft.com/office/drawing/2014/main" id="{6B0D4C5D-D5A5-A0D1-50C7-294A703CA0EC}"/>
              </a:ext>
            </a:extLst>
          </p:cNvPr>
          <p:cNvPicPr>
            <a:picLocks noChangeAspect="1"/>
          </p:cNvPicPr>
          <p:nvPr/>
        </p:nvPicPr>
        <p:blipFill>
          <a:blip r:embed="rId2"/>
          <a:stretch>
            <a:fillRect/>
          </a:stretch>
        </p:blipFill>
        <p:spPr>
          <a:xfrm>
            <a:off x="502023" y="708212"/>
            <a:ext cx="7467599" cy="5567082"/>
          </a:xfrm>
          <a:prstGeom prst="rect">
            <a:avLst/>
          </a:prstGeom>
        </p:spPr>
      </p:pic>
      <p:pic>
        <p:nvPicPr>
          <p:cNvPr id="6" name="Picture 5">
            <a:extLst>
              <a:ext uri="{FF2B5EF4-FFF2-40B4-BE49-F238E27FC236}">
                <a16:creationId xmlns:a16="http://schemas.microsoft.com/office/drawing/2014/main" id="{C529D7DA-13D2-0C66-DF7B-DC02D12E9E71}"/>
              </a:ext>
            </a:extLst>
          </p:cNvPr>
          <p:cNvPicPr>
            <a:picLocks noChangeAspect="1"/>
          </p:cNvPicPr>
          <p:nvPr/>
        </p:nvPicPr>
        <p:blipFill>
          <a:blip r:embed="rId3"/>
          <a:stretch>
            <a:fillRect/>
          </a:stretch>
        </p:blipFill>
        <p:spPr>
          <a:xfrm>
            <a:off x="5414682" y="708212"/>
            <a:ext cx="6777318" cy="5567081"/>
          </a:xfrm>
          <a:prstGeom prst="rect">
            <a:avLst/>
          </a:prstGeom>
        </p:spPr>
      </p:pic>
    </p:spTree>
    <p:extLst>
      <p:ext uri="{BB962C8B-B14F-4D97-AF65-F5344CB8AC3E}">
        <p14:creationId xmlns:p14="http://schemas.microsoft.com/office/powerpoint/2010/main" val="424923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411DF-A06D-0EC1-B93A-8A875BDB3264}"/>
              </a:ext>
            </a:extLst>
          </p:cNvPr>
          <p:cNvSpPr/>
          <p:nvPr/>
        </p:nvSpPr>
        <p:spPr>
          <a:xfrm>
            <a:off x="4440025" y="0"/>
            <a:ext cx="2554664" cy="480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lgerian" panose="04020705040A02060702" pitchFamily="82" charset="0"/>
              </a:rPr>
              <a:t>screenshot</a:t>
            </a:r>
          </a:p>
        </p:txBody>
      </p:sp>
      <p:pic>
        <p:nvPicPr>
          <p:cNvPr id="4" name="Picture 3">
            <a:extLst>
              <a:ext uri="{FF2B5EF4-FFF2-40B4-BE49-F238E27FC236}">
                <a16:creationId xmlns:a16="http://schemas.microsoft.com/office/drawing/2014/main" id="{A9DF4786-9DC5-0A24-2476-B88786EEEDB4}"/>
              </a:ext>
            </a:extLst>
          </p:cNvPr>
          <p:cNvPicPr>
            <a:picLocks noChangeAspect="1"/>
          </p:cNvPicPr>
          <p:nvPr/>
        </p:nvPicPr>
        <p:blipFill>
          <a:blip r:embed="rId2"/>
          <a:stretch>
            <a:fillRect/>
          </a:stretch>
        </p:blipFill>
        <p:spPr>
          <a:xfrm>
            <a:off x="0" y="-254000"/>
            <a:ext cx="5373488" cy="4836160"/>
          </a:xfrm>
          <a:prstGeom prst="rect">
            <a:avLst/>
          </a:prstGeom>
        </p:spPr>
      </p:pic>
      <p:pic>
        <p:nvPicPr>
          <p:cNvPr id="6" name="Picture 5">
            <a:extLst>
              <a:ext uri="{FF2B5EF4-FFF2-40B4-BE49-F238E27FC236}">
                <a16:creationId xmlns:a16="http://schemas.microsoft.com/office/drawing/2014/main" id="{6B443108-2A37-515F-6DD5-E307CC99A0BA}"/>
              </a:ext>
            </a:extLst>
          </p:cNvPr>
          <p:cNvPicPr>
            <a:picLocks noChangeAspect="1"/>
          </p:cNvPicPr>
          <p:nvPr/>
        </p:nvPicPr>
        <p:blipFill>
          <a:blip r:embed="rId3"/>
          <a:stretch>
            <a:fillRect/>
          </a:stretch>
        </p:blipFill>
        <p:spPr>
          <a:xfrm>
            <a:off x="2691824" y="480766"/>
            <a:ext cx="5212080" cy="4368799"/>
          </a:xfrm>
          <a:prstGeom prst="rect">
            <a:avLst/>
          </a:prstGeom>
        </p:spPr>
      </p:pic>
      <p:pic>
        <p:nvPicPr>
          <p:cNvPr id="8" name="Picture 7">
            <a:extLst>
              <a:ext uri="{FF2B5EF4-FFF2-40B4-BE49-F238E27FC236}">
                <a16:creationId xmlns:a16="http://schemas.microsoft.com/office/drawing/2014/main" id="{D6C99DB3-2253-1445-8D64-1C06A5226341}"/>
              </a:ext>
            </a:extLst>
          </p:cNvPr>
          <p:cNvPicPr>
            <a:picLocks noChangeAspect="1"/>
          </p:cNvPicPr>
          <p:nvPr/>
        </p:nvPicPr>
        <p:blipFill>
          <a:blip r:embed="rId4"/>
          <a:stretch>
            <a:fillRect/>
          </a:stretch>
        </p:blipFill>
        <p:spPr>
          <a:xfrm>
            <a:off x="5222240" y="558800"/>
            <a:ext cx="5373488" cy="5025531"/>
          </a:xfrm>
          <a:prstGeom prst="rect">
            <a:avLst/>
          </a:prstGeom>
        </p:spPr>
      </p:pic>
      <p:pic>
        <p:nvPicPr>
          <p:cNvPr id="10" name="Picture 9">
            <a:extLst>
              <a:ext uri="{FF2B5EF4-FFF2-40B4-BE49-F238E27FC236}">
                <a16:creationId xmlns:a16="http://schemas.microsoft.com/office/drawing/2014/main" id="{2691AD67-7DF5-02BF-43A5-35E15EF900C0}"/>
              </a:ext>
            </a:extLst>
          </p:cNvPr>
          <p:cNvPicPr>
            <a:picLocks noChangeAspect="1"/>
          </p:cNvPicPr>
          <p:nvPr/>
        </p:nvPicPr>
        <p:blipFill>
          <a:blip r:embed="rId5"/>
          <a:stretch>
            <a:fillRect/>
          </a:stretch>
        </p:blipFill>
        <p:spPr>
          <a:xfrm>
            <a:off x="6762056" y="1087120"/>
            <a:ext cx="5476240" cy="4937760"/>
          </a:xfrm>
          <a:prstGeom prst="rect">
            <a:avLst/>
          </a:prstGeom>
        </p:spPr>
      </p:pic>
    </p:spTree>
    <p:extLst>
      <p:ext uri="{BB962C8B-B14F-4D97-AF65-F5344CB8AC3E}">
        <p14:creationId xmlns:p14="http://schemas.microsoft.com/office/powerpoint/2010/main" val="237988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24327F-92DE-745B-7EC2-1C0ED50A37F9}"/>
              </a:ext>
            </a:extLst>
          </p:cNvPr>
          <p:cNvPicPr>
            <a:picLocks noChangeAspect="1"/>
          </p:cNvPicPr>
          <p:nvPr/>
        </p:nvPicPr>
        <p:blipFill>
          <a:blip r:embed="rId2"/>
          <a:stretch>
            <a:fillRect/>
          </a:stretch>
        </p:blipFill>
        <p:spPr>
          <a:xfrm>
            <a:off x="0" y="-568960"/>
            <a:ext cx="6441440" cy="4754880"/>
          </a:xfrm>
          <a:prstGeom prst="rect">
            <a:avLst/>
          </a:prstGeom>
        </p:spPr>
      </p:pic>
      <p:pic>
        <p:nvPicPr>
          <p:cNvPr id="5" name="Picture 4">
            <a:extLst>
              <a:ext uri="{FF2B5EF4-FFF2-40B4-BE49-F238E27FC236}">
                <a16:creationId xmlns:a16="http://schemas.microsoft.com/office/drawing/2014/main" id="{56CB0B10-D641-19A2-5DBB-99FF24E49728}"/>
              </a:ext>
            </a:extLst>
          </p:cNvPr>
          <p:cNvPicPr>
            <a:picLocks noChangeAspect="1"/>
          </p:cNvPicPr>
          <p:nvPr/>
        </p:nvPicPr>
        <p:blipFill>
          <a:blip r:embed="rId3"/>
          <a:stretch>
            <a:fillRect/>
          </a:stretch>
        </p:blipFill>
        <p:spPr>
          <a:xfrm>
            <a:off x="3220720" y="406400"/>
            <a:ext cx="7884160" cy="4541520"/>
          </a:xfrm>
          <a:prstGeom prst="rect">
            <a:avLst/>
          </a:prstGeom>
        </p:spPr>
      </p:pic>
      <p:pic>
        <p:nvPicPr>
          <p:cNvPr id="7" name="Picture 6">
            <a:extLst>
              <a:ext uri="{FF2B5EF4-FFF2-40B4-BE49-F238E27FC236}">
                <a16:creationId xmlns:a16="http://schemas.microsoft.com/office/drawing/2014/main" id="{8A25D3EE-DD70-2777-7023-E31491FCBC58}"/>
              </a:ext>
            </a:extLst>
          </p:cNvPr>
          <p:cNvPicPr>
            <a:picLocks noChangeAspect="1"/>
          </p:cNvPicPr>
          <p:nvPr/>
        </p:nvPicPr>
        <p:blipFill>
          <a:blip r:embed="rId4"/>
          <a:stretch>
            <a:fillRect/>
          </a:stretch>
        </p:blipFill>
        <p:spPr>
          <a:xfrm>
            <a:off x="5778386" y="1513840"/>
            <a:ext cx="5989549" cy="4866640"/>
          </a:xfrm>
          <a:prstGeom prst="rect">
            <a:avLst/>
          </a:prstGeom>
        </p:spPr>
      </p:pic>
    </p:spTree>
    <p:extLst>
      <p:ext uri="{BB962C8B-B14F-4D97-AF65-F5344CB8AC3E}">
        <p14:creationId xmlns:p14="http://schemas.microsoft.com/office/powerpoint/2010/main" val="38998535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6661-A4FC-6AC3-887D-883B53BF33A8}"/>
              </a:ext>
            </a:extLst>
          </p:cNvPr>
          <p:cNvSpPr>
            <a:spLocks noGrp="1"/>
          </p:cNvSpPr>
          <p:nvPr>
            <p:ph type="title"/>
          </p:nvPr>
        </p:nvSpPr>
        <p:spPr>
          <a:xfrm>
            <a:off x="4727296" y="0"/>
            <a:ext cx="2910634" cy="744117"/>
          </a:xfrm>
        </p:spPr>
        <p:txBody>
          <a:bodyPr/>
          <a:lstStyle/>
          <a:p>
            <a:pPr algn="ctr"/>
            <a:r>
              <a:rPr lang="en-IN" dirty="0">
                <a:latin typeface="Algerian" panose="04020705040A02060702" pitchFamily="82" charset="0"/>
              </a:rPr>
              <a:t>reference</a:t>
            </a:r>
            <a:endParaRPr lang="en-IN" dirty="0"/>
          </a:p>
        </p:txBody>
      </p:sp>
      <p:sp>
        <p:nvSpPr>
          <p:cNvPr id="3" name="Content Placeholder 2">
            <a:extLst>
              <a:ext uri="{FF2B5EF4-FFF2-40B4-BE49-F238E27FC236}">
                <a16:creationId xmlns:a16="http://schemas.microsoft.com/office/drawing/2014/main" id="{6D2656A3-86B9-153F-FDF6-BEA9B02FFE4B}"/>
              </a:ext>
            </a:extLst>
          </p:cNvPr>
          <p:cNvSpPr>
            <a:spLocks noGrp="1"/>
          </p:cNvSpPr>
          <p:nvPr>
            <p:ph idx="1"/>
          </p:nvPr>
        </p:nvSpPr>
        <p:spPr>
          <a:xfrm>
            <a:off x="1329671" y="1317158"/>
            <a:ext cx="9905999" cy="3541714"/>
          </a:xfrm>
        </p:spPr>
        <p:txBody>
          <a:bodyPr>
            <a:normAutofit/>
          </a:bodyPr>
          <a:lstStyle/>
          <a:p>
            <a:pPr marL="0" indent="0">
              <a:buNone/>
            </a:pPr>
            <a:r>
              <a:rPr lang="en-IN" dirty="0">
                <a:hlinkClick r:id="rId2"/>
              </a:rPr>
              <a:t>Website:-</a:t>
            </a:r>
          </a:p>
          <a:p>
            <a:r>
              <a:rPr lang="en-IN" dirty="0">
                <a:hlinkClick r:id="rId2"/>
              </a:rPr>
              <a:t>https://www.pythonanywhere.com</a:t>
            </a:r>
            <a:endParaRPr lang="en-IN" dirty="0"/>
          </a:p>
          <a:p>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https://api.covid19india.org</a:t>
            </a:r>
            <a:endParaRPr lang="en-IN" sz="1800" dirty="0">
              <a:effectLst/>
              <a:latin typeface="Times New Roman" panose="02020603050405020304" pitchFamily="18" charset="0"/>
              <a:ea typeface="Times New Roman" panose="02020603050405020304" pitchFamily="18" charset="0"/>
            </a:endParaRPr>
          </a:p>
          <a:p>
            <a:r>
              <a:rPr lang="en-IN" dirty="0">
                <a:hlinkClick r:id="rId4"/>
              </a:rPr>
              <a:t>https://www.wikipedia.com</a:t>
            </a:r>
            <a:endParaRPr lang="en-IN" dirty="0"/>
          </a:p>
          <a:p>
            <a:r>
              <a:rPr lang="en-IN" dirty="0">
                <a:hlinkClick r:id="rId5"/>
              </a:rPr>
              <a:t>https://www.w3schools.com</a:t>
            </a:r>
            <a:endParaRPr lang="en-IN" dirty="0"/>
          </a:p>
          <a:p>
            <a:r>
              <a:rPr lang="en-IN" dirty="0">
                <a:hlinkClick r:id="rId6"/>
              </a:rPr>
              <a:t>https://stackoverflow.com</a:t>
            </a:r>
            <a:endParaRPr lang="en-IN" dirty="0"/>
          </a:p>
          <a:p>
            <a:endParaRPr lang="en-IN" dirty="0"/>
          </a:p>
        </p:txBody>
      </p:sp>
    </p:spTree>
    <p:extLst>
      <p:ext uri="{BB962C8B-B14F-4D97-AF65-F5344CB8AC3E}">
        <p14:creationId xmlns:p14="http://schemas.microsoft.com/office/powerpoint/2010/main" val="302254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85B4-2015-AB7A-9B0B-F6077AF062D5}"/>
              </a:ext>
            </a:extLst>
          </p:cNvPr>
          <p:cNvSpPr>
            <a:spLocks noGrp="1"/>
          </p:cNvSpPr>
          <p:nvPr>
            <p:ph type="title"/>
          </p:nvPr>
        </p:nvSpPr>
        <p:spPr>
          <a:xfrm>
            <a:off x="3290725" y="2435192"/>
            <a:ext cx="6249201" cy="1478570"/>
          </a:xfrm>
        </p:spPr>
        <p:txBody>
          <a:bodyPr>
            <a:normAutofit/>
          </a:bodyPr>
          <a:lstStyle/>
          <a:p>
            <a:pPr algn="ctr"/>
            <a:r>
              <a:rPr lang="en-IN" sz="4000" dirty="0">
                <a:latin typeface="Algerian" panose="04020705040A02060702" pitchFamily="82" charset="0"/>
              </a:rPr>
              <a:t>Thank you all</a:t>
            </a:r>
          </a:p>
        </p:txBody>
      </p:sp>
    </p:spTree>
    <p:extLst>
      <p:ext uri="{BB962C8B-B14F-4D97-AF65-F5344CB8AC3E}">
        <p14:creationId xmlns:p14="http://schemas.microsoft.com/office/powerpoint/2010/main" val="747149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0F9F-E414-BF07-EBB3-37A991D4791A}"/>
              </a:ext>
            </a:extLst>
          </p:cNvPr>
          <p:cNvSpPr>
            <a:spLocks noGrp="1"/>
          </p:cNvSpPr>
          <p:nvPr>
            <p:ph type="title"/>
          </p:nvPr>
        </p:nvSpPr>
        <p:spPr>
          <a:xfrm>
            <a:off x="2931735" y="0"/>
            <a:ext cx="6126619" cy="691808"/>
          </a:xfrm>
        </p:spPr>
        <p:txBody>
          <a:bodyPr/>
          <a:lstStyle/>
          <a:p>
            <a:pPr algn="ctr"/>
            <a:r>
              <a:rPr lang="en-IN" dirty="0"/>
              <a:t>content</a:t>
            </a:r>
          </a:p>
        </p:txBody>
      </p:sp>
      <p:sp>
        <p:nvSpPr>
          <p:cNvPr id="3" name="Content Placeholder 2">
            <a:extLst>
              <a:ext uri="{FF2B5EF4-FFF2-40B4-BE49-F238E27FC236}">
                <a16:creationId xmlns:a16="http://schemas.microsoft.com/office/drawing/2014/main" id="{9017E4C0-4AE9-1B85-F38F-9B6FB8C5F54F}"/>
              </a:ext>
            </a:extLst>
          </p:cNvPr>
          <p:cNvSpPr>
            <a:spLocks noGrp="1"/>
          </p:cNvSpPr>
          <p:nvPr>
            <p:ph idx="1"/>
          </p:nvPr>
        </p:nvSpPr>
        <p:spPr>
          <a:xfrm>
            <a:off x="820132" y="904972"/>
            <a:ext cx="10991654" cy="5476973"/>
          </a:xfrm>
        </p:spPr>
        <p:txBody>
          <a:bodyPr>
            <a:normAutofit fontScale="92500" lnSpcReduction="10000"/>
          </a:bodyPr>
          <a:lstStyle/>
          <a:p>
            <a:r>
              <a:rPr lang="en-IN" dirty="0"/>
              <a:t>Introduction</a:t>
            </a:r>
          </a:p>
          <a:p>
            <a:r>
              <a:rPr lang="en-IN" dirty="0"/>
              <a:t>Problem statement</a:t>
            </a:r>
          </a:p>
          <a:p>
            <a:r>
              <a:rPr lang="en-IN" dirty="0"/>
              <a:t>Hardware requirement</a:t>
            </a:r>
          </a:p>
          <a:p>
            <a:r>
              <a:rPr lang="en-IN" dirty="0"/>
              <a:t>Software requirement</a:t>
            </a:r>
          </a:p>
          <a:p>
            <a:r>
              <a:rPr lang="en-IN" dirty="0"/>
              <a:t>Api </a:t>
            </a:r>
          </a:p>
          <a:p>
            <a:r>
              <a:rPr lang="en-IN" dirty="0"/>
              <a:t>Php</a:t>
            </a:r>
          </a:p>
          <a:p>
            <a:r>
              <a:rPr lang="en-IN" dirty="0"/>
              <a:t>Dataflow diagram admin</a:t>
            </a:r>
          </a:p>
          <a:p>
            <a:r>
              <a:rPr lang="en-IN" dirty="0"/>
              <a:t>Dataflow diagram registration</a:t>
            </a:r>
          </a:p>
          <a:p>
            <a:r>
              <a:rPr lang="en-IN" dirty="0"/>
              <a:t>Er diagram</a:t>
            </a:r>
          </a:p>
          <a:p>
            <a:r>
              <a:rPr lang="en-IN" dirty="0"/>
              <a:t>Screenshot</a:t>
            </a:r>
          </a:p>
          <a:p>
            <a:r>
              <a:rPr lang="en-IN" dirty="0"/>
              <a:t>Reference</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47683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ADFE-F65A-FFF1-D3D2-B554297190E0}"/>
              </a:ext>
            </a:extLst>
          </p:cNvPr>
          <p:cNvSpPr>
            <a:spLocks noGrp="1"/>
          </p:cNvSpPr>
          <p:nvPr>
            <p:ph type="title"/>
          </p:nvPr>
        </p:nvSpPr>
        <p:spPr>
          <a:xfrm>
            <a:off x="1141413" y="618518"/>
            <a:ext cx="4111905" cy="771011"/>
          </a:xfrm>
        </p:spPr>
        <p:txBody>
          <a:bodyPr>
            <a:normAutofit fontScale="90000"/>
          </a:bodyPr>
          <a:lstStyle/>
          <a:p>
            <a:r>
              <a:rPr lang="en-US" sz="3600" b="1" dirty="0">
                <a:effectLst/>
                <a:latin typeface="Times New Roman" panose="02020603050405020304" pitchFamily="18" charset="0"/>
                <a:ea typeface="Times New Roman" panose="02020603050405020304" pitchFamily="18" charset="0"/>
              </a:rPr>
              <a:t>INTRODUCTION:</a:t>
            </a:r>
            <a:br>
              <a:rPr lang="en-IN" sz="3600" b="1"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986ACFD-70C6-A75B-8ADE-CDB61F76A918}"/>
              </a:ext>
            </a:extLst>
          </p:cNvPr>
          <p:cNvSpPr>
            <a:spLocks noGrp="1"/>
          </p:cNvSpPr>
          <p:nvPr>
            <p:ph idx="1"/>
          </p:nvPr>
        </p:nvSpPr>
        <p:spPr>
          <a:xfrm>
            <a:off x="1141412" y="1138518"/>
            <a:ext cx="9905999" cy="4652683"/>
          </a:xfrm>
        </p:spPr>
        <p:txBody>
          <a:bodyPr>
            <a:noAutofit/>
          </a:bodyPr>
          <a:lstStyle/>
          <a:p>
            <a:pPr marL="457200" lvl="1" indent="0">
              <a:spcBef>
                <a:spcPts val="425"/>
              </a:spcBef>
              <a:buSzPts val="1600"/>
              <a:buNone/>
              <a:tabLst>
                <a:tab pos="368935" algn="l"/>
              </a:tabLst>
            </a:pPr>
            <a:endParaRPr lang="en-IN" sz="1400" b="1" dirty="0">
              <a:effectLst/>
              <a:latin typeface="Times New Roman" panose="02020603050405020304" pitchFamily="18" charset="0"/>
              <a:ea typeface="Times New Roman" panose="02020603050405020304" pitchFamily="18" charset="0"/>
            </a:endParaRPr>
          </a:p>
          <a:p>
            <a:pPr marL="368300" marR="66040" indent="295275" algn="just">
              <a:lnSpc>
                <a:spcPct val="150000"/>
              </a:lnSpc>
              <a:spcBef>
                <a:spcPts val="1005"/>
              </a:spcBef>
              <a:spcAft>
                <a:spcPts val="0"/>
              </a:spcAft>
            </a:pPr>
            <a:r>
              <a:rPr lang="en-US" sz="1400" dirty="0">
                <a:effectLst/>
                <a:latin typeface="Times New Roman" panose="02020603050405020304" pitchFamily="18" charset="0"/>
                <a:ea typeface="Times New Roman" panose="02020603050405020304" pitchFamily="18" charset="0"/>
              </a:rPr>
              <a:t>Coronavirus disease 2019 (COVID-19) is an infectious disease caused by severe acute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respiratory syndrome coronavirus 2 (SARS-CoV-2). It was first identified in December 2019 in</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Wuhan, China, and has resulted in an ongoing pandemic. The first case may be traced back to 17</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November 2019. As of 8 June 2020, more than 6.98 million cases have been reported across 188</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countries and territories, resulting in more than 401,000 deaths. More than 3.13 million people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have</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recovered.</a:t>
            </a:r>
            <a:endParaRPr lang="en-IN" sz="1400" dirty="0">
              <a:effectLst/>
              <a:latin typeface="Times New Roman" panose="02020603050405020304" pitchFamily="18" charset="0"/>
              <a:ea typeface="Times New Roman" panose="02020603050405020304" pitchFamily="18" charset="0"/>
            </a:endParaRPr>
          </a:p>
          <a:p>
            <a:pPr marL="368300" marR="66675" indent="295275" algn="just">
              <a:lnSpc>
                <a:spcPct val="150000"/>
              </a:lnSpc>
              <a:spcBef>
                <a:spcPts val="1010"/>
              </a:spcBef>
              <a:spcAft>
                <a:spcPts val="0"/>
              </a:spcAft>
            </a:pPr>
            <a:r>
              <a:rPr lang="en-US" sz="1400" dirty="0">
                <a:effectLst/>
                <a:latin typeface="Times New Roman" panose="02020603050405020304" pitchFamily="18" charset="0"/>
                <a:ea typeface="Times New Roman" panose="02020603050405020304" pitchFamily="18" charset="0"/>
              </a:rPr>
              <a:t>The virus is primarily spread between people during close contact, most often via small</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droplets produced by coughing, sneezing, and talking. The droplets usually fall to the ground or</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onto surfaces rather than travelling through air over long distances. Less commonly, people may</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become infected by touching a contaminated surface and then touching their face. It is most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contagious during the first three days after the onset of symptoms, although spread is possible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before</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symptoms appear,</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 from people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who do not show symptoms</a:t>
            </a:r>
            <a:endParaRPr lang="en-IN" sz="1400" dirty="0">
              <a:effectLst/>
              <a:latin typeface="Times New Roman" panose="02020603050405020304" pitchFamily="18" charset="0"/>
              <a:ea typeface="Times New Roman" panose="02020603050405020304" pitchFamily="18" charset="0"/>
            </a:endParaRPr>
          </a:p>
          <a:p>
            <a:pPr marL="368300" marR="63500" indent="295275" algn="just">
              <a:lnSpc>
                <a:spcPct val="150000"/>
              </a:lnSpc>
              <a:spcBef>
                <a:spcPts val="1000"/>
              </a:spcBef>
              <a:spcAft>
                <a:spcPts val="0"/>
              </a:spcAft>
            </a:pPr>
            <a:r>
              <a:rPr lang="en-US" sz="1400" dirty="0">
                <a:effectLst/>
                <a:latin typeface="Times New Roman" panose="02020603050405020304" pitchFamily="18" charset="0"/>
                <a:ea typeface="Times New Roman" panose="02020603050405020304" pitchFamily="18" charset="0"/>
              </a:rPr>
              <a:t>The virus is primarily spread between people during close contact, most often via small</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droplets produced by coughing, sneezing, and talking. The droplets usually fall to the ground or</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onto surfaces rather than travelling through air over long distances. Less commonly, people may</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become infected by touching a contaminated surface and then touching their face. It is most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contagious during the first three days after the onset of symptoms, although spread is possible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before</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symptoms appear,</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 from people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who do not show symptoms.</a:t>
            </a:r>
            <a:endParaRPr lang="en-IN" sz="1400" dirty="0">
              <a:effectLst/>
              <a:latin typeface="Times New Roman" panose="02020603050405020304" pitchFamily="18" charset="0"/>
              <a:ea typeface="Times New Roman" panose="02020603050405020304" pitchFamily="18" charset="0"/>
            </a:endParaRPr>
          </a:p>
          <a:p>
            <a:pPr marL="0" indent="0">
              <a:buNone/>
            </a:pPr>
            <a:endParaRPr lang="en-IN" sz="1400" dirty="0"/>
          </a:p>
        </p:txBody>
      </p:sp>
    </p:spTree>
    <p:extLst>
      <p:ext uri="{BB962C8B-B14F-4D97-AF65-F5344CB8AC3E}">
        <p14:creationId xmlns:p14="http://schemas.microsoft.com/office/powerpoint/2010/main" val="155716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6EDE-382E-37CF-F49C-986B276D4E65}"/>
              </a:ext>
            </a:extLst>
          </p:cNvPr>
          <p:cNvSpPr>
            <a:spLocks noGrp="1"/>
          </p:cNvSpPr>
          <p:nvPr>
            <p:ph type="title"/>
          </p:nvPr>
        </p:nvSpPr>
        <p:spPr>
          <a:xfrm>
            <a:off x="1894448" y="188212"/>
            <a:ext cx="5779340" cy="762047"/>
          </a:xfrm>
        </p:spPr>
        <p:txBody>
          <a:bodyPr>
            <a:noAutofit/>
          </a:bodyPr>
          <a:lstStyle/>
          <a:p>
            <a:r>
              <a:rPr lang="en-US" sz="2400" b="1" dirty="0">
                <a:effectLst/>
                <a:latin typeface="Times New Roman" panose="02020603050405020304" pitchFamily="18" charset="0"/>
                <a:ea typeface="Times New Roman" panose="02020603050405020304" pitchFamily="18" charset="0"/>
              </a:rPr>
              <a:t>PROBLEM</a:t>
            </a:r>
            <a:r>
              <a:rPr lang="en-US" sz="2400" b="1" spc="-1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STATEMENT:</a:t>
            </a:r>
            <a:br>
              <a:rPr lang="en-IN" sz="2400" b="1" dirty="0">
                <a:effectLst/>
                <a:latin typeface="Times New Roman" panose="02020603050405020304" pitchFamily="18" charset="0"/>
                <a:ea typeface="Times New Roman" panose="02020603050405020304" pitchFamily="18" charset="0"/>
              </a:rPr>
            </a:br>
            <a:endParaRPr lang="en-IN" sz="2400" dirty="0"/>
          </a:p>
        </p:txBody>
      </p:sp>
      <p:sp>
        <p:nvSpPr>
          <p:cNvPr id="3" name="Content Placeholder 2">
            <a:extLst>
              <a:ext uri="{FF2B5EF4-FFF2-40B4-BE49-F238E27FC236}">
                <a16:creationId xmlns:a16="http://schemas.microsoft.com/office/drawing/2014/main" id="{B34622CF-D0E1-69CC-EEB1-292895CD2411}"/>
              </a:ext>
            </a:extLst>
          </p:cNvPr>
          <p:cNvSpPr>
            <a:spLocks noGrp="1"/>
          </p:cNvSpPr>
          <p:nvPr>
            <p:ph idx="1"/>
          </p:nvPr>
        </p:nvSpPr>
        <p:spPr>
          <a:xfrm>
            <a:off x="1580683" y="950258"/>
            <a:ext cx="9905999" cy="4715435"/>
          </a:xfrm>
        </p:spPr>
        <p:txBody>
          <a:bodyPr>
            <a:normAutofit/>
          </a:bodyPr>
          <a:lstStyle/>
          <a:p>
            <a:pPr marL="0" indent="0">
              <a:spcBef>
                <a:spcPts val="55"/>
              </a:spcBef>
              <a:buNone/>
            </a:pPr>
            <a:endParaRPr lang="en-IN" sz="1600" dirty="0">
              <a:effectLst/>
              <a:latin typeface="Times New Roman" panose="02020603050405020304" pitchFamily="18" charset="0"/>
              <a:ea typeface="Times New Roman" panose="02020603050405020304" pitchFamily="18" charset="0"/>
            </a:endParaRPr>
          </a:p>
          <a:p>
            <a:pPr marL="664210"/>
            <a:r>
              <a:rPr lang="en-US" sz="1600" dirty="0">
                <a:effectLst/>
                <a:latin typeface="Times New Roman" panose="02020603050405020304" pitchFamily="18" charset="0"/>
                <a:ea typeface="Times New Roman" panose="02020603050405020304" pitchFamily="18" charset="0"/>
              </a:rPr>
              <a:t>In</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a:t>
            </a:r>
            <a:r>
              <a:rPr lang="en-US" sz="1600" spc="5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project</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we</a:t>
            </a:r>
            <a:r>
              <a:rPr lang="en-US" sz="1600" spc="4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dived</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deep</a:t>
            </a:r>
            <a:r>
              <a:rPr lang="en-US" sz="1600" spc="5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into</a:t>
            </a:r>
            <a:r>
              <a:rPr lang="en-US" sz="1600" spc="5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‘What</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does</a:t>
            </a:r>
            <a:r>
              <a:rPr lang="en-US" sz="1600" spc="5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data</a:t>
            </a:r>
            <a:r>
              <a:rPr lang="en-US" sz="1600" spc="4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say</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about</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Covid-19</a:t>
            </a:r>
            <a:r>
              <a:rPr lang="en-US" sz="1600" spc="5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situation</a:t>
            </a:r>
            <a:r>
              <a:rPr lang="en-US" sz="1600" spc="5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India?’.</a:t>
            </a:r>
            <a:endParaRPr lang="en-IN" sz="1600" dirty="0">
              <a:latin typeface="Times New Roman" panose="02020603050405020304" pitchFamily="18" charset="0"/>
              <a:ea typeface="Times New Roman" panose="02020603050405020304" pitchFamily="18" charset="0"/>
            </a:endParaRPr>
          </a:p>
          <a:p>
            <a:pPr marL="664210"/>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with</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available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data we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came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up</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with some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observations</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conclusions.</a:t>
            </a:r>
            <a:endParaRPr lang="en-IN" sz="1600" dirty="0">
              <a:effectLst/>
              <a:latin typeface="Times New Roman" panose="02020603050405020304" pitchFamily="18" charset="0"/>
              <a:ea typeface="Times New Roman" panose="02020603050405020304" pitchFamily="18" charset="0"/>
            </a:endParaRPr>
          </a:p>
          <a:p>
            <a:pPr marL="0" indent="0">
              <a:buNone/>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139700" indent="0">
              <a:buNone/>
            </a:pPr>
            <a:r>
              <a:rPr lang="en-US" sz="1600" dirty="0">
                <a:solidFill>
                  <a:srgbClr val="FFC000"/>
                </a:solidFill>
                <a:effectLst/>
                <a:latin typeface="Times New Roman" panose="02020603050405020304" pitchFamily="18" charset="0"/>
                <a:ea typeface="Times New Roman" panose="02020603050405020304" pitchFamily="18" charset="0"/>
              </a:rPr>
              <a:t>This</a:t>
            </a:r>
            <a:r>
              <a:rPr lang="en-US" sz="1600" spc="-5" dirty="0">
                <a:solidFill>
                  <a:srgbClr val="FFC000"/>
                </a:solidFill>
                <a:effectLst/>
                <a:latin typeface="Times New Roman" panose="02020603050405020304" pitchFamily="18" charset="0"/>
                <a:ea typeface="Times New Roman" panose="02020603050405020304" pitchFamily="18" charset="0"/>
              </a:rPr>
              <a:t> </a:t>
            </a:r>
            <a:r>
              <a:rPr lang="en-US" sz="1600" dirty="0">
                <a:solidFill>
                  <a:srgbClr val="FFC000"/>
                </a:solidFill>
                <a:effectLst/>
                <a:latin typeface="Times New Roman" panose="02020603050405020304" pitchFamily="18" charset="0"/>
                <a:ea typeface="Times New Roman" panose="02020603050405020304" pitchFamily="18" charset="0"/>
              </a:rPr>
              <a:t>analysis</a:t>
            </a:r>
            <a:r>
              <a:rPr lang="en-US" sz="1600" spc="-5" dirty="0">
                <a:solidFill>
                  <a:srgbClr val="FFC000"/>
                </a:solidFill>
                <a:effectLst/>
                <a:latin typeface="Times New Roman" panose="02020603050405020304" pitchFamily="18" charset="0"/>
                <a:ea typeface="Times New Roman" panose="02020603050405020304" pitchFamily="18" charset="0"/>
              </a:rPr>
              <a:t> </a:t>
            </a:r>
            <a:r>
              <a:rPr lang="en-US" sz="1600" dirty="0">
                <a:solidFill>
                  <a:srgbClr val="FFC000"/>
                </a:solidFill>
                <a:effectLst/>
                <a:latin typeface="Times New Roman" panose="02020603050405020304" pitchFamily="18" charset="0"/>
                <a:ea typeface="Times New Roman" panose="02020603050405020304" pitchFamily="18" charset="0"/>
              </a:rPr>
              <a:t>mainly</a:t>
            </a:r>
            <a:r>
              <a:rPr lang="en-US" sz="1600" spc="-5" dirty="0">
                <a:solidFill>
                  <a:srgbClr val="FFC000"/>
                </a:solidFill>
                <a:effectLst/>
                <a:latin typeface="Times New Roman" panose="02020603050405020304" pitchFamily="18" charset="0"/>
                <a:ea typeface="Times New Roman" panose="02020603050405020304" pitchFamily="18" charset="0"/>
              </a:rPr>
              <a:t> </a:t>
            </a:r>
            <a:r>
              <a:rPr lang="en-US" sz="1600" dirty="0">
                <a:solidFill>
                  <a:srgbClr val="FFC000"/>
                </a:solidFill>
                <a:effectLst/>
                <a:latin typeface="Times New Roman" panose="02020603050405020304" pitchFamily="18" charset="0"/>
                <a:ea typeface="Times New Roman" panose="02020603050405020304" pitchFamily="18" charset="0"/>
              </a:rPr>
              <a:t>focuses</a:t>
            </a:r>
            <a:r>
              <a:rPr lang="en-US" sz="1600" spc="-5" dirty="0">
                <a:solidFill>
                  <a:srgbClr val="FFC000"/>
                </a:solidFill>
                <a:effectLst/>
                <a:latin typeface="Times New Roman" panose="02020603050405020304" pitchFamily="18" charset="0"/>
                <a:ea typeface="Times New Roman" panose="02020603050405020304" pitchFamily="18" charset="0"/>
              </a:rPr>
              <a:t> </a:t>
            </a:r>
            <a:r>
              <a:rPr lang="en-US" sz="1600" dirty="0">
                <a:solidFill>
                  <a:srgbClr val="FFC000"/>
                </a:solidFill>
                <a:effectLst/>
                <a:latin typeface="Times New Roman" panose="02020603050405020304" pitchFamily="18" charset="0"/>
                <a:ea typeface="Times New Roman" panose="02020603050405020304" pitchFamily="18" charset="0"/>
              </a:rPr>
              <a:t>on: </a:t>
            </a:r>
            <a:endParaRPr lang="en-IN" sz="1600" dirty="0">
              <a:solidFill>
                <a:srgbClr val="FFC000"/>
              </a:solidFill>
              <a:effectLst/>
              <a:latin typeface="Times New Roman" panose="02020603050405020304" pitchFamily="18" charset="0"/>
              <a:ea typeface="Times New Roman" panose="02020603050405020304" pitchFamily="18" charset="0"/>
            </a:endParaRPr>
          </a:p>
          <a:p>
            <a:pPr marL="139700">
              <a:spcBef>
                <a:spcPts val="885"/>
              </a:spcBef>
              <a:spcAft>
                <a:spcPts val="0"/>
              </a:spcAft>
            </a:pPr>
            <a:r>
              <a:rPr lang="en-US" sz="1600" spc="-5" dirty="0">
                <a:effectLst/>
                <a:latin typeface="Segoe UI Emoji" panose="020B0502040204020203" pitchFamily="34" charset="0"/>
                <a:ea typeface="Times New Roman" panose="02020603050405020304" pitchFamily="18" charset="0"/>
              </a:rPr>
              <a:t>✔</a:t>
            </a:r>
            <a:r>
              <a:rPr lang="en-US" sz="1600" spc="-175" dirty="0">
                <a:effectLst/>
                <a:latin typeface="Segoe UI Emoji" panose="020B0502040204020203" pitchFamily="34"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What</a:t>
            </a:r>
            <a:r>
              <a:rPr lang="en-US" sz="160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is</a:t>
            </a:r>
            <a:r>
              <a:rPr lang="en-US" sz="160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the</a:t>
            </a:r>
            <a:r>
              <a:rPr lang="en-US" sz="1600" dirty="0">
                <a:effectLst/>
                <a:latin typeface="Times New Roman" panose="02020603050405020304" pitchFamily="18" charset="0"/>
                <a:ea typeface="Times New Roman" panose="02020603050405020304" pitchFamily="18" charset="0"/>
              </a:rPr>
              <a:t> current COVID-19</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situation in India?</a:t>
            </a:r>
            <a:endParaRPr lang="en-IN" sz="1600" dirty="0">
              <a:effectLst/>
              <a:latin typeface="Times New Roman" panose="02020603050405020304" pitchFamily="18" charset="0"/>
              <a:ea typeface="Times New Roman" panose="02020603050405020304" pitchFamily="18" charset="0"/>
            </a:endParaRPr>
          </a:p>
          <a:p>
            <a:pPr marL="139700">
              <a:spcBef>
                <a:spcPts val="650"/>
              </a:spcBef>
              <a:spcAft>
                <a:spcPts val="0"/>
              </a:spcAft>
            </a:pPr>
            <a:r>
              <a:rPr lang="en-US" sz="1600" spc="-5" dirty="0">
                <a:effectLst/>
                <a:latin typeface="Segoe UI Emoji" panose="020B0502040204020203" pitchFamily="34" charset="0"/>
                <a:ea typeface="Times New Roman" panose="02020603050405020304" pitchFamily="18" charset="0"/>
              </a:rPr>
              <a:t>✔</a:t>
            </a:r>
            <a:r>
              <a:rPr lang="en-US" sz="1600" spc="-170" dirty="0">
                <a:effectLst/>
                <a:latin typeface="Segoe UI Emoji" panose="020B0502040204020203" pitchFamily="34" charset="0"/>
                <a:ea typeface="Times New Roman" panose="02020603050405020304" pitchFamily="18" charset="0"/>
              </a:rPr>
              <a:t> </a:t>
            </a:r>
            <a:r>
              <a:rPr lang="en-US" sz="1600" spc="-5" dirty="0">
                <a:latin typeface="Times New Roman" panose="02020603050405020304" pitchFamily="18" charset="0"/>
                <a:ea typeface="Times New Roman" panose="02020603050405020304" pitchFamily="18" charset="0"/>
              </a:rPr>
              <a:t>country</a:t>
            </a:r>
            <a:r>
              <a:rPr lang="en-US" sz="1600" spc="-5" dirty="0">
                <a:effectLst/>
                <a:latin typeface="Times New Roman" panose="02020603050405020304" pitchFamily="18" charset="0"/>
                <a:ea typeface="Times New Roman" panose="02020603050405020304" pitchFamily="18" charset="0"/>
              </a:rPr>
              <a:t>-wise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comparison.</a:t>
            </a:r>
            <a:endParaRPr lang="en-IN" sz="1600" dirty="0">
              <a:effectLst/>
              <a:latin typeface="Times New Roman" panose="02020603050405020304" pitchFamily="18" charset="0"/>
              <a:ea typeface="Times New Roman" panose="02020603050405020304" pitchFamily="18" charset="0"/>
            </a:endParaRPr>
          </a:p>
          <a:p>
            <a:pPr marL="139700">
              <a:spcBef>
                <a:spcPts val="625"/>
              </a:spcBef>
              <a:spcAft>
                <a:spcPts val="0"/>
              </a:spcAft>
            </a:pPr>
            <a:r>
              <a:rPr lang="en-US" sz="1600" spc="-5" dirty="0">
                <a:effectLst/>
                <a:latin typeface="Segoe UI Emoji" panose="020B0502040204020203" pitchFamily="34" charset="0"/>
                <a:ea typeface="Times New Roman" panose="02020603050405020304" pitchFamily="18" charset="0"/>
              </a:rPr>
              <a:t>✔</a:t>
            </a:r>
            <a:r>
              <a:rPr lang="en-US" sz="1600" spc="-175" dirty="0">
                <a:effectLst/>
                <a:latin typeface="Segoe UI Emoji" panose="020B0502040204020203" pitchFamily="34"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What</a:t>
            </a:r>
            <a:r>
              <a:rPr lang="en-US" sz="160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could</a:t>
            </a:r>
            <a:r>
              <a:rPr lang="en-US" sz="160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be the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reasons behind cases</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clusters</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found in India.</a:t>
            </a:r>
            <a:endParaRPr lang="en-IN" sz="1600" dirty="0">
              <a:effectLst/>
              <a:latin typeface="Times New Roman" panose="02020603050405020304" pitchFamily="18" charset="0"/>
              <a:ea typeface="Times New Roman" panose="02020603050405020304" pitchFamily="18" charset="0"/>
            </a:endParaRPr>
          </a:p>
          <a:p>
            <a:pPr marL="139700">
              <a:spcBef>
                <a:spcPts val="645"/>
              </a:spcBef>
              <a:spcAft>
                <a:spcPts val="0"/>
              </a:spcAft>
            </a:pPr>
            <a:r>
              <a:rPr lang="en-US" sz="1600" spc="-5" dirty="0">
                <a:effectLst/>
                <a:latin typeface="Segoe UI Emoji" panose="020B0502040204020203" pitchFamily="34" charset="0"/>
                <a:ea typeface="Times New Roman" panose="02020603050405020304" pitchFamily="18" charset="0"/>
              </a:rPr>
              <a:t>✔</a:t>
            </a:r>
            <a:r>
              <a:rPr lang="en-US" sz="1600" spc="-175" dirty="0">
                <a:effectLst/>
                <a:latin typeface="Segoe UI Emoji" panose="020B0502040204020203" pitchFamily="34"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Is</a:t>
            </a:r>
            <a:r>
              <a:rPr lang="en-US" sz="1600"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lockdown</a:t>
            </a:r>
            <a:r>
              <a:rPr lang="en-US" sz="1600" dirty="0">
                <a:effectLst/>
                <a:latin typeface="Times New Roman" panose="02020603050405020304" pitchFamily="18" charset="0"/>
                <a:ea typeface="Times New Roman" panose="02020603050405020304" pitchFamily="18" charset="0"/>
              </a:rPr>
              <a:t> in</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India</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successful or not?</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1974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806448-8E47-39A7-5D5A-9C9CA98FAEDD}"/>
              </a:ext>
            </a:extLst>
          </p:cNvPr>
          <p:cNvSpPr/>
          <p:nvPr/>
        </p:nvSpPr>
        <p:spPr>
          <a:xfrm>
            <a:off x="4132729" y="358588"/>
            <a:ext cx="3182471"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Hardware Requirement</a:t>
            </a:r>
            <a:endParaRPr lang="en-IN" sz="2400" dirty="0"/>
          </a:p>
        </p:txBody>
      </p:sp>
      <p:graphicFrame>
        <p:nvGraphicFramePr>
          <p:cNvPr id="3" name="Table 3">
            <a:extLst>
              <a:ext uri="{FF2B5EF4-FFF2-40B4-BE49-F238E27FC236}">
                <a16:creationId xmlns:a16="http://schemas.microsoft.com/office/drawing/2014/main" id="{0853B231-0133-A085-CB05-CBD14838DB16}"/>
              </a:ext>
            </a:extLst>
          </p:cNvPr>
          <p:cNvGraphicFramePr>
            <a:graphicFrameLocks noGrp="1"/>
          </p:cNvGraphicFramePr>
          <p:nvPr>
            <p:extLst>
              <p:ext uri="{D42A27DB-BD31-4B8C-83A1-F6EECF244321}">
                <p14:modId xmlns:p14="http://schemas.microsoft.com/office/powerpoint/2010/main" val="2972127633"/>
              </p:ext>
            </p:extLst>
          </p:nvPr>
        </p:nvGraphicFramePr>
        <p:xfrm>
          <a:off x="2130612" y="1374088"/>
          <a:ext cx="8128000" cy="2538342"/>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1761604216"/>
                    </a:ext>
                  </a:extLst>
                </a:gridCol>
                <a:gridCol w="2032000">
                  <a:extLst>
                    <a:ext uri="{9D8B030D-6E8A-4147-A177-3AD203B41FA5}">
                      <a16:colId xmlns:a16="http://schemas.microsoft.com/office/drawing/2014/main" val="580496842"/>
                    </a:ext>
                  </a:extLst>
                </a:gridCol>
                <a:gridCol w="2032000">
                  <a:extLst>
                    <a:ext uri="{9D8B030D-6E8A-4147-A177-3AD203B41FA5}">
                      <a16:colId xmlns:a16="http://schemas.microsoft.com/office/drawing/2014/main" val="3405190950"/>
                    </a:ext>
                  </a:extLst>
                </a:gridCol>
                <a:gridCol w="2032000">
                  <a:extLst>
                    <a:ext uri="{9D8B030D-6E8A-4147-A177-3AD203B41FA5}">
                      <a16:colId xmlns:a16="http://schemas.microsoft.com/office/drawing/2014/main" val="1032775388"/>
                    </a:ext>
                  </a:extLst>
                </a:gridCol>
              </a:tblGrid>
              <a:tr h="811971">
                <a:tc>
                  <a:txBody>
                    <a:bodyPr/>
                    <a:lstStyle/>
                    <a:p>
                      <a:endParaRPr lang="en-IN" dirty="0"/>
                    </a:p>
                  </a:txBody>
                  <a:tcPr/>
                </a:tc>
                <a:tc>
                  <a:txBody>
                    <a:bodyPr/>
                    <a:lstStyle/>
                    <a:p>
                      <a:r>
                        <a:rPr lang="en-US" dirty="0"/>
                        <a:t>Window requirement</a:t>
                      </a:r>
                      <a:endParaRPr lang="en-IN" dirty="0"/>
                    </a:p>
                  </a:txBody>
                  <a:tcPr/>
                </a:tc>
                <a:tc>
                  <a:txBody>
                    <a:bodyPr/>
                    <a:lstStyle/>
                    <a:p>
                      <a:r>
                        <a:rPr lang="en-US" dirty="0"/>
                        <a:t>Mac requirement</a:t>
                      </a:r>
                      <a:endParaRPr lang="en-IN" dirty="0"/>
                    </a:p>
                  </a:txBody>
                  <a:tcPr/>
                </a:tc>
                <a:tc>
                  <a:txBody>
                    <a:bodyPr/>
                    <a:lstStyle/>
                    <a:p>
                      <a:r>
                        <a:rPr lang="en-US" dirty="0"/>
                        <a:t>Linux requirement</a:t>
                      </a:r>
                      <a:endParaRPr lang="en-IN" dirty="0"/>
                    </a:p>
                  </a:txBody>
                  <a:tcPr/>
                </a:tc>
                <a:extLst>
                  <a:ext uri="{0D108BD9-81ED-4DB2-BD59-A6C34878D82A}">
                    <a16:rowId xmlns:a16="http://schemas.microsoft.com/office/drawing/2014/main" val="3983235103"/>
                  </a:ext>
                </a:extLst>
              </a:tr>
              <a:tr h="811971">
                <a:tc>
                  <a:txBody>
                    <a:bodyPr/>
                    <a:lstStyle/>
                    <a:p>
                      <a:r>
                        <a:rPr lang="en-US" dirty="0"/>
                        <a:t>Operating system</a:t>
                      </a:r>
                      <a:endParaRPr lang="en-IN" dirty="0"/>
                    </a:p>
                  </a:txBody>
                  <a:tcPr/>
                </a:tc>
                <a:tc>
                  <a:txBody>
                    <a:bodyPr/>
                    <a:lstStyle/>
                    <a:p>
                      <a:r>
                        <a:rPr lang="en-US" dirty="0"/>
                        <a:t>Window 8 or later</a:t>
                      </a:r>
                      <a:endParaRPr lang="en-IN" dirty="0"/>
                    </a:p>
                  </a:txBody>
                  <a:tcPr/>
                </a:tc>
                <a:tc>
                  <a:txBody>
                    <a:bodyPr/>
                    <a:lstStyle/>
                    <a:p>
                      <a:r>
                        <a:rPr lang="en-US" dirty="0"/>
                        <a:t>macOS </a:t>
                      </a:r>
                      <a:r>
                        <a:rPr lang="en-US" dirty="0" err="1"/>
                        <a:t>sierra</a:t>
                      </a:r>
                      <a:r>
                        <a:rPr lang="en-US" dirty="0"/>
                        <a:t> 10.12 or later</a:t>
                      </a:r>
                      <a:endParaRPr lang="en-IN" dirty="0"/>
                    </a:p>
                  </a:txBody>
                  <a:tcPr/>
                </a:tc>
                <a:tc>
                  <a:txBody>
                    <a:bodyPr/>
                    <a:lstStyle/>
                    <a:p>
                      <a:r>
                        <a:rPr lang="en-US" dirty="0"/>
                        <a:t>64-bit ubuntu 14.04+,Debian 8+,</a:t>
                      </a:r>
                      <a:endParaRPr lang="en-IN" dirty="0"/>
                    </a:p>
                  </a:txBody>
                  <a:tcPr/>
                </a:tc>
                <a:extLst>
                  <a:ext uri="{0D108BD9-81ED-4DB2-BD59-A6C34878D82A}">
                    <a16:rowId xmlns:a16="http://schemas.microsoft.com/office/drawing/2014/main" val="4217234393"/>
                  </a:ext>
                </a:extLst>
              </a:tr>
              <a:tr h="811971">
                <a:tc>
                  <a:txBody>
                    <a:bodyPr/>
                    <a:lstStyle/>
                    <a:p>
                      <a:r>
                        <a:rPr lang="en-US" dirty="0"/>
                        <a:t>processor</a:t>
                      </a:r>
                      <a:endParaRPr lang="en-IN" dirty="0"/>
                    </a:p>
                  </a:txBody>
                  <a:tcPr/>
                </a:tc>
                <a:tc>
                  <a:txBody>
                    <a:bodyPr/>
                    <a:lstStyle/>
                    <a:p>
                      <a:r>
                        <a:rPr lang="en-US" dirty="0"/>
                        <a:t>Intel Pentium 4 or later</a:t>
                      </a:r>
                      <a:endParaRPr lang="en-IN" dirty="0"/>
                    </a:p>
                  </a:txBody>
                  <a:tcPr/>
                </a:tc>
                <a:tc>
                  <a:txBody>
                    <a:bodyPr/>
                    <a:lstStyle/>
                    <a:p>
                      <a:r>
                        <a:rPr lang="en-US" dirty="0"/>
                        <a:t>Intel</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Intel Pentium 4 or later</a:t>
                      </a:r>
                      <a:endParaRPr lang="en-IN" dirty="0"/>
                    </a:p>
                    <a:p>
                      <a:endParaRPr lang="en-IN" dirty="0"/>
                    </a:p>
                  </a:txBody>
                  <a:tcPr/>
                </a:tc>
                <a:extLst>
                  <a:ext uri="{0D108BD9-81ED-4DB2-BD59-A6C34878D82A}">
                    <a16:rowId xmlns:a16="http://schemas.microsoft.com/office/drawing/2014/main" val="2437760549"/>
                  </a:ext>
                </a:extLst>
              </a:tr>
            </a:tbl>
          </a:graphicData>
        </a:graphic>
      </p:graphicFrame>
      <p:graphicFrame>
        <p:nvGraphicFramePr>
          <p:cNvPr id="4" name="Table 4">
            <a:extLst>
              <a:ext uri="{FF2B5EF4-FFF2-40B4-BE49-F238E27FC236}">
                <a16:creationId xmlns:a16="http://schemas.microsoft.com/office/drawing/2014/main" id="{A92A2032-101F-87F8-F1B0-80452B6F5C94}"/>
              </a:ext>
            </a:extLst>
          </p:cNvPr>
          <p:cNvGraphicFramePr>
            <a:graphicFrameLocks noGrp="1"/>
          </p:cNvGraphicFramePr>
          <p:nvPr>
            <p:extLst>
              <p:ext uri="{D42A27DB-BD31-4B8C-83A1-F6EECF244321}">
                <p14:modId xmlns:p14="http://schemas.microsoft.com/office/powerpoint/2010/main" val="212160544"/>
              </p:ext>
            </p:extLst>
          </p:nvPr>
        </p:nvGraphicFramePr>
        <p:xfrm>
          <a:off x="2130612" y="3912431"/>
          <a:ext cx="8128000" cy="1846436"/>
        </p:xfrm>
        <a:graphic>
          <a:graphicData uri="http://schemas.openxmlformats.org/drawingml/2006/table">
            <a:tbl>
              <a:tblPr firstCol="1" bandRow="1">
                <a:tableStyleId>{073A0DAA-6AF3-43AB-8588-CEC1D06C72B9}</a:tableStyleId>
              </a:tblPr>
              <a:tblGrid>
                <a:gridCol w="2073835">
                  <a:extLst>
                    <a:ext uri="{9D8B030D-6E8A-4147-A177-3AD203B41FA5}">
                      <a16:colId xmlns:a16="http://schemas.microsoft.com/office/drawing/2014/main" val="1286094210"/>
                    </a:ext>
                  </a:extLst>
                </a:gridCol>
                <a:gridCol w="6054165">
                  <a:extLst>
                    <a:ext uri="{9D8B030D-6E8A-4147-A177-3AD203B41FA5}">
                      <a16:colId xmlns:a16="http://schemas.microsoft.com/office/drawing/2014/main" val="3564172701"/>
                    </a:ext>
                  </a:extLst>
                </a:gridCol>
              </a:tblGrid>
              <a:tr h="271335">
                <a:tc>
                  <a:txBody>
                    <a:bodyPr/>
                    <a:lstStyle/>
                    <a:p>
                      <a:r>
                        <a:rPr lang="en-US" dirty="0"/>
                        <a:t>memory</a:t>
                      </a:r>
                      <a:endParaRPr lang="en-IN" dirty="0"/>
                    </a:p>
                  </a:txBody>
                  <a:tcPr/>
                </a:tc>
                <a:tc>
                  <a:txBody>
                    <a:bodyPr/>
                    <a:lstStyle/>
                    <a:p>
                      <a:r>
                        <a:rPr lang="en-US" dirty="0"/>
                        <a:t>2 GB minimum,  4GB recommended</a:t>
                      </a:r>
                      <a:endParaRPr lang="en-IN" dirty="0"/>
                    </a:p>
                  </a:txBody>
                  <a:tcPr/>
                </a:tc>
                <a:extLst>
                  <a:ext uri="{0D108BD9-81ED-4DB2-BD59-A6C34878D82A}">
                    <a16:rowId xmlns:a16="http://schemas.microsoft.com/office/drawing/2014/main" val="4012331956"/>
                  </a:ext>
                </a:extLst>
              </a:tr>
              <a:tr h="275104">
                <a:tc>
                  <a:txBody>
                    <a:bodyPr/>
                    <a:lstStyle/>
                    <a:p>
                      <a:r>
                        <a:rPr lang="en-US" dirty="0"/>
                        <a:t>Screen resolution</a:t>
                      </a:r>
                      <a:endParaRPr lang="en-IN" dirty="0"/>
                    </a:p>
                  </a:txBody>
                  <a:tcPr/>
                </a:tc>
                <a:tc>
                  <a:txBody>
                    <a:bodyPr/>
                    <a:lstStyle/>
                    <a:p>
                      <a:r>
                        <a:rPr lang="en-US" dirty="0"/>
                        <a:t>1280*1024 or larger</a:t>
                      </a:r>
                      <a:endParaRPr lang="en-IN" dirty="0"/>
                    </a:p>
                  </a:txBody>
                  <a:tcPr/>
                </a:tc>
                <a:extLst>
                  <a:ext uri="{0D108BD9-81ED-4DB2-BD59-A6C34878D82A}">
                    <a16:rowId xmlns:a16="http://schemas.microsoft.com/office/drawing/2014/main" val="3109582747"/>
                  </a:ext>
                </a:extLst>
              </a:tr>
              <a:tr h="474836">
                <a:tc>
                  <a:txBody>
                    <a:bodyPr/>
                    <a:lstStyle/>
                    <a:p>
                      <a:r>
                        <a:rPr lang="en-US" dirty="0"/>
                        <a:t>Application window size</a:t>
                      </a:r>
                      <a:endParaRPr lang="en-IN" dirty="0"/>
                    </a:p>
                  </a:txBody>
                  <a:tcPr/>
                </a:tc>
                <a:tc>
                  <a:txBody>
                    <a:bodyPr/>
                    <a:lstStyle/>
                    <a:p>
                      <a:r>
                        <a:rPr lang="en-US" dirty="0"/>
                        <a:t>1024*680 or larger</a:t>
                      </a:r>
                      <a:endParaRPr lang="en-IN" dirty="0"/>
                    </a:p>
                  </a:txBody>
                  <a:tcPr/>
                </a:tc>
                <a:extLst>
                  <a:ext uri="{0D108BD9-81ED-4DB2-BD59-A6C34878D82A}">
                    <a16:rowId xmlns:a16="http://schemas.microsoft.com/office/drawing/2014/main" val="3009487388"/>
                  </a:ext>
                </a:extLst>
              </a:tr>
              <a:tr h="474836">
                <a:tc>
                  <a:txBody>
                    <a:bodyPr/>
                    <a:lstStyle/>
                    <a:p>
                      <a:endParaRPr lang="en-IN" dirty="0"/>
                    </a:p>
                  </a:txBody>
                  <a:tcPr/>
                </a:tc>
                <a:tc>
                  <a:txBody>
                    <a:bodyPr/>
                    <a:lstStyle/>
                    <a:p>
                      <a:r>
                        <a:rPr lang="en-US" dirty="0"/>
                        <a:t>required</a:t>
                      </a:r>
                      <a:endParaRPr lang="en-IN" dirty="0"/>
                    </a:p>
                  </a:txBody>
                  <a:tcPr/>
                </a:tc>
                <a:extLst>
                  <a:ext uri="{0D108BD9-81ED-4DB2-BD59-A6C34878D82A}">
                    <a16:rowId xmlns:a16="http://schemas.microsoft.com/office/drawing/2014/main" val="2473609320"/>
                  </a:ext>
                </a:extLst>
              </a:tr>
            </a:tbl>
          </a:graphicData>
        </a:graphic>
      </p:graphicFrame>
    </p:spTree>
    <p:extLst>
      <p:ext uri="{BB962C8B-B14F-4D97-AF65-F5344CB8AC3E}">
        <p14:creationId xmlns:p14="http://schemas.microsoft.com/office/powerpoint/2010/main" val="1798764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4C6997-1B82-7756-4882-D271C5243F70}"/>
              </a:ext>
            </a:extLst>
          </p:cNvPr>
          <p:cNvSpPr/>
          <p:nvPr/>
        </p:nvSpPr>
        <p:spPr>
          <a:xfrm>
            <a:off x="3626223" y="607093"/>
            <a:ext cx="4939553" cy="860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Software requirement</a:t>
            </a:r>
            <a:endParaRPr lang="en-IN" sz="3600" dirty="0"/>
          </a:p>
        </p:txBody>
      </p:sp>
      <p:graphicFrame>
        <p:nvGraphicFramePr>
          <p:cNvPr id="4" name="Table 4">
            <a:extLst>
              <a:ext uri="{FF2B5EF4-FFF2-40B4-BE49-F238E27FC236}">
                <a16:creationId xmlns:a16="http://schemas.microsoft.com/office/drawing/2014/main" id="{DDCA4FED-E336-E116-22D4-EF59FEB0E6FD}"/>
              </a:ext>
            </a:extLst>
          </p:cNvPr>
          <p:cNvGraphicFramePr>
            <a:graphicFrameLocks noGrp="1"/>
          </p:cNvGraphicFramePr>
          <p:nvPr>
            <p:extLst>
              <p:ext uri="{D42A27DB-BD31-4B8C-83A1-F6EECF244321}">
                <p14:modId xmlns:p14="http://schemas.microsoft.com/office/powerpoint/2010/main" val="3179087414"/>
              </p:ext>
            </p:extLst>
          </p:nvPr>
        </p:nvGraphicFramePr>
        <p:xfrm>
          <a:off x="2345765" y="1858183"/>
          <a:ext cx="8128000" cy="4338935"/>
        </p:xfrm>
        <a:graphic>
          <a:graphicData uri="http://schemas.openxmlformats.org/drawingml/2006/table">
            <a:tbl>
              <a:tblPr firstRow="1" bandRow="1">
                <a:tableStyleId>{5C22544A-7EE6-4342-B048-85BDC9FD1C3A}</a:tableStyleId>
              </a:tblPr>
              <a:tblGrid>
                <a:gridCol w="2548964">
                  <a:extLst>
                    <a:ext uri="{9D8B030D-6E8A-4147-A177-3AD203B41FA5}">
                      <a16:colId xmlns:a16="http://schemas.microsoft.com/office/drawing/2014/main" val="1767830101"/>
                    </a:ext>
                  </a:extLst>
                </a:gridCol>
                <a:gridCol w="5579036">
                  <a:extLst>
                    <a:ext uri="{9D8B030D-6E8A-4147-A177-3AD203B41FA5}">
                      <a16:colId xmlns:a16="http://schemas.microsoft.com/office/drawing/2014/main" val="2877740144"/>
                    </a:ext>
                  </a:extLst>
                </a:gridCol>
              </a:tblGrid>
              <a:tr h="483739">
                <a:tc>
                  <a:txBody>
                    <a:bodyPr/>
                    <a:lstStyle/>
                    <a:p>
                      <a:r>
                        <a:rPr lang="en-US" dirty="0"/>
                        <a:t>Software or resources</a:t>
                      </a:r>
                      <a:endParaRPr lang="en-IN" dirty="0"/>
                    </a:p>
                  </a:txBody>
                  <a:tcPr/>
                </a:tc>
                <a:tc>
                  <a:txBody>
                    <a:bodyPr/>
                    <a:lstStyle/>
                    <a:p>
                      <a:r>
                        <a:rPr lang="en-US" dirty="0"/>
                        <a:t>Version required</a:t>
                      </a:r>
                      <a:endParaRPr lang="en-IN" dirty="0"/>
                    </a:p>
                  </a:txBody>
                  <a:tcPr/>
                </a:tc>
                <a:extLst>
                  <a:ext uri="{0D108BD9-81ED-4DB2-BD59-A6C34878D82A}">
                    <a16:rowId xmlns:a16="http://schemas.microsoft.com/office/drawing/2014/main" val="2699517730"/>
                  </a:ext>
                </a:extLst>
              </a:tr>
              <a:tr h="483739">
                <a:tc>
                  <a:txBody>
                    <a:bodyPr/>
                    <a:lstStyle/>
                    <a:p>
                      <a:r>
                        <a:rPr lang="en-US" dirty="0"/>
                        <a:t>A PHP engine</a:t>
                      </a:r>
                      <a:endParaRPr lang="en-IN" dirty="0"/>
                    </a:p>
                  </a:txBody>
                  <a:tcPr/>
                </a:tc>
                <a:tc>
                  <a:txBody>
                    <a:bodyPr/>
                    <a:lstStyle/>
                    <a:p>
                      <a:r>
                        <a:rPr lang="en-US" dirty="0"/>
                        <a:t>Version 5.Included in XAMPP-window.</a:t>
                      </a:r>
                      <a:endParaRPr lang="en-IN" dirty="0"/>
                    </a:p>
                  </a:txBody>
                  <a:tcPr/>
                </a:tc>
                <a:extLst>
                  <a:ext uri="{0D108BD9-81ED-4DB2-BD59-A6C34878D82A}">
                    <a16:rowId xmlns:a16="http://schemas.microsoft.com/office/drawing/2014/main" val="1657101127"/>
                  </a:ext>
                </a:extLst>
              </a:tr>
              <a:tr h="483739">
                <a:tc>
                  <a:txBody>
                    <a:bodyPr/>
                    <a:lstStyle/>
                    <a:p>
                      <a:r>
                        <a:rPr lang="en-US" dirty="0"/>
                        <a:t>A web server</a:t>
                      </a:r>
                      <a:endParaRPr lang="en-IN" dirty="0"/>
                    </a:p>
                  </a:txBody>
                  <a:tcPr/>
                </a:tc>
                <a:tc>
                  <a:txBody>
                    <a:bodyPr/>
                    <a:lstStyle/>
                    <a:p>
                      <a:r>
                        <a:rPr lang="en-US" dirty="0"/>
                        <a:t>Apache HTTP Server 2.2 is recommended.</a:t>
                      </a:r>
                    </a:p>
                    <a:p>
                      <a:r>
                        <a:rPr lang="en-US" dirty="0"/>
                        <a:t>Included in XAMPP-window.</a:t>
                      </a:r>
                      <a:endParaRPr lang="en-IN" dirty="0"/>
                    </a:p>
                  </a:txBody>
                  <a:tcPr/>
                </a:tc>
                <a:extLst>
                  <a:ext uri="{0D108BD9-81ED-4DB2-BD59-A6C34878D82A}">
                    <a16:rowId xmlns:a16="http://schemas.microsoft.com/office/drawing/2014/main" val="3237436093"/>
                  </a:ext>
                </a:extLst>
              </a:tr>
              <a:tr h="483739">
                <a:tc>
                  <a:txBody>
                    <a:bodyPr/>
                    <a:lstStyle/>
                    <a:p>
                      <a:r>
                        <a:rPr lang="en-US" dirty="0"/>
                        <a:t>A Database server</a:t>
                      </a:r>
                      <a:endParaRPr lang="en-IN" dirty="0"/>
                    </a:p>
                  </a:txBody>
                  <a:tcPr/>
                </a:tc>
                <a:tc>
                  <a:txBody>
                    <a:bodyPr/>
                    <a:lstStyle/>
                    <a:p>
                      <a:r>
                        <a:rPr lang="en-US" dirty="0"/>
                        <a:t>MySQL Server 5.0 is recommended.</a:t>
                      </a:r>
                    </a:p>
                    <a:p>
                      <a:r>
                        <a:rPr lang="en-US" dirty="0"/>
                        <a:t>Included in XAMPP-window.</a:t>
                      </a:r>
                      <a:endParaRPr lang="en-IN" dirty="0"/>
                    </a:p>
                  </a:txBody>
                  <a:tcPr/>
                </a:tc>
                <a:extLst>
                  <a:ext uri="{0D108BD9-81ED-4DB2-BD59-A6C34878D82A}">
                    <a16:rowId xmlns:a16="http://schemas.microsoft.com/office/drawing/2014/main" val="2431047929"/>
                  </a:ext>
                </a:extLst>
              </a:tr>
              <a:tr h="483739">
                <a:tc>
                  <a:txBody>
                    <a:bodyPr/>
                    <a:lstStyle/>
                    <a:p>
                      <a:r>
                        <a:rPr lang="en-US" dirty="0"/>
                        <a:t>A PHP debugger(optional)</a:t>
                      </a:r>
                      <a:endParaRPr lang="en-IN" dirty="0"/>
                    </a:p>
                  </a:txBody>
                  <a:tcPr/>
                </a:tc>
                <a:tc>
                  <a:txBody>
                    <a:bodyPr/>
                    <a:lstStyle/>
                    <a:p>
                      <a:r>
                        <a:rPr lang="en-US" dirty="0" err="1"/>
                        <a:t>Xdebug</a:t>
                      </a:r>
                      <a:r>
                        <a:rPr lang="en-US" dirty="0"/>
                        <a:t> 2.0 or later</a:t>
                      </a:r>
                      <a:endParaRPr lang="en-IN" dirty="0"/>
                    </a:p>
                  </a:txBody>
                  <a:tcPr/>
                </a:tc>
                <a:extLst>
                  <a:ext uri="{0D108BD9-81ED-4DB2-BD59-A6C34878D82A}">
                    <a16:rowId xmlns:a16="http://schemas.microsoft.com/office/drawing/2014/main" val="2390083094"/>
                  </a:ext>
                </a:extLst>
              </a:tr>
              <a:tr h="483739">
                <a:tc>
                  <a:txBody>
                    <a:bodyPr/>
                    <a:lstStyle/>
                    <a:p>
                      <a:r>
                        <a:rPr lang="en-US" dirty="0"/>
                        <a:t>Text/HTML editor</a:t>
                      </a:r>
                      <a:endParaRPr lang="en-IN" dirty="0"/>
                    </a:p>
                  </a:txBody>
                  <a:tcPr/>
                </a:tc>
                <a:tc>
                  <a:txBody>
                    <a:bodyPr/>
                    <a:lstStyle/>
                    <a:p>
                      <a:r>
                        <a:rPr lang="en-US" dirty="0"/>
                        <a:t>4.01 or later</a:t>
                      </a:r>
                      <a:endParaRPr lang="en-IN" dirty="0"/>
                    </a:p>
                  </a:txBody>
                  <a:tcPr/>
                </a:tc>
                <a:extLst>
                  <a:ext uri="{0D108BD9-81ED-4DB2-BD59-A6C34878D82A}">
                    <a16:rowId xmlns:a16="http://schemas.microsoft.com/office/drawing/2014/main" val="1924961470"/>
                  </a:ext>
                </a:extLst>
              </a:tr>
              <a:tr h="483739">
                <a:tc>
                  <a:txBody>
                    <a:bodyPr/>
                    <a:lstStyle/>
                    <a:p>
                      <a:r>
                        <a:rPr lang="en-US" dirty="0"/>
                        <a:t>Web browser</a:t>
                      </a:r>
                      <a:endParaRPr lang="en-IN" dirty="0"/>
                    </a:p>
                  </a:txBody>
                  <a:tcPr/>
                </a:tc>
                <a:tc>
                  <a:txBody>
                    <a:bodyPr/>
                    <a:lstStyle/>
                    <a:p>
                      <a:endParaRPr lang="en-IN" dirty="0"/>
                    </a:p>
                  </a:txBody>
                  <a:tcPr/>
                </a:tc>
                <a:extLst>
                  <a:ext uri="{0D108BD9-81ED-4DB2-BD59-A6C34878D82A}">
                    <a16:rowId xmlns:a16="http://schemas.microsoft.com/office/drawing/2014/main" val="222177660"/>
                  </a:ext>
                </a:extLst>
              </a:tr>
              <a:tr h="483739">
                <a:tc>
                  <a:txBody>
                    <a:bodyPr/>
                    <a:lstStyle/>
                    <a:p>
                      <a:r>
                        <a:rPr lang="en-US" dirty="0" err="1"/>
                        <a:t>CSS,bootstrap</a:t>
                      </a:r>
                      <a:endParaRPr lang="en-IN" dirty="0"/>
                    </a:p>
                  </a:txBody>
                  <a:tcPr/>
                </a:tc>
                <a:tc>
                  <a:txBody>
                    <a:bodyPr/>
                    <a:lstStyle/>
                    <a:p>
                      <a:r>
                        <a:rPr lang="en-US" dirty="0"/>
                        <a:t>3,4,or5</a:t>
                      </a:r>
                      <a:endParaRPr lang="en-IN" dirty="0"/>
                    </a:p>
                  </a:txBody>
                  <a:tcPr/>
                </a:tc>
                <a:extLst>
                  <a:ext uri="{0D108BD9-81ED-4DB2-BD59-A6C34878D82A}">
                    <a16:rowId xmlns:a16="http://schemas.microsoft.com/office/drawing/2014/main" val="3649073821"/>
                  </a:ext>
                </a:extLst>
              </a:tr>
            </a:tbl>
          </a:graphicData>
        </a:graphic>
      </p:graphicFrame>
    </p:spTree>
    <p:extLst>
      <p:ext uri="{BB962C8B-B14F-4D97-AF65-F5344CB8AC3E}">
        <p14:creationId xmlns:p14="http://schemas.microsoft.com/office/powerpoint/2010/main" val="190145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231F-8048-DB98-A546-4B1A35975886}"/>
              </a:ext>
            </a:extLst>
          </p:cNvPr>
          <p:cNvSpPr>
            <a:spLocks noGrp="1"/>
          </p:cNvSpPr>
          <p:nvPr>
            <p:ph type="title"/>
          </p:nvPr>
        </p:nvSpPr>
        <p:spPr/>
        <p:txBody>
          <a:bodyPr/>
          <a:lstStyle/>
          <a:p>
            <a:r>
              <a:rPr lang="en-IN" dirty="0"/>
              <a:t>What is </a:t>
            </a:r>
            <a:r>
              <a:rPr lang="en-IN" dirty="0" err="1"/>
              <a:t>api</a:t>
            </a:r>
            <a:r>
              <a:rPr lang="en-IN" dirty="0"/>
              <a:t> ?</a:t>
            </a:r>
          </a:p>
        </p:txBody>
      </p:sp>
      <p:sp>
        <p:nvSpPr>
          <p:cNvPr id="3" name="Content Placeholder 2">
            <a:extLst>
              <a:ext uri="{FF2B5EF4-FFF2-40B4-BE49-F238E27FC236}">
                <a16:creationId xmlns:a16="http://schemas.microsoft.com/office/drawing/2014/main" id="{B846B2AB-D360-DB4F-5141-DC12E4BBB437}"/>
              </a:ext>
            </a:extLst>
          </p:cNvPr>
          <p:cNvSpPr>
            <a:spLocks noGrp="1"/>
          </p:cNvSpPr>
          <p:nvPr>
            <p:ph idx="1"/>
          </p:nvPr>
        </p:nvSpPr>
        <p:spPr/>
        <p:txBody>
          <a:bodyPr>
            <a:normAutofit fontScale="70000" lnSpcReduction="20000"/>
          </a:bodyPr>
          <a:lstStyle/>
          <a:p>
            <a:r>
              <a:rPr lang="en-US" b="0" i="0" dirty="0">
                <a:effectLst/>
                <a:latin typeface="urw-din"/>
              </a:rPr>
              <a:t>API is an abbreviation for Application Programming Interface which is a collection of communication protocols and subroutines used by various programs to communicate between them. A programmer can make use of various API tools to make its program easier and simpler. Also, an API facilitates the programmers with an efficient way to develop their software</a:t>
            </a:r>
          </a:p>
          <a:p>
            <a:r>
              <a:rPr lang="en-US" b="1" i="0" dirty="0">
                <a:effectLst/>
                <a:latin typeface="urw-din"/>
              </a:rPr>
              <a:t>Real life example of an API: </a:t>
            </a:r>
            <a:r>
              <a:rPr lang="en-US" b="0" i="0" dirty="0">
                <a:effectLst/>
                <a:latin typeface="urw-din"/>
              </a:rPr>
              <a:t>Suppose, we are searching for a hotel room on an online website. In this case, you have a vast number of options to choose from and this may include the hotel location, the check-in and check-out dates, price, accommodation details and many more factors. So in order to book the room online, you need to interact with the hotel booking’s website which in further will let you know if there is a room available on that particular date or not and at what price. Now in the above example, the API is the interface that actually communicates in between. It takes the request of the user to the hotel booking’s website and in turn returns back the most relevant data from the website to the intended user</a:t>
            </a:r>
            <a:endParaRPr lang="en-IN" dirty="0"/>
          </a:p>
        </p:txBody>
      </p:sp>
    </p:spTree>
    <p:extLst>
      <p:ext uri="{BB962C8B-B14F-4D97-AF65-F5344CB8AC3E}">
        <p14:creationId xmlns:p14="http://schemas.microsoft.com/office/powerpoint/2010/main" val="1258822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22DF6-B347-B0F5-238E-62485CC06211}"/>
              </a:ext>
            </a:extLst>
          </p:cNvPr>
          <p:cNvSpPr>
            <a:spLocks noGrp="1"/>
          </p:cNvSpPr>
          <p:nvPr>
            <p:ph type="title"/>
          </p:nvPr>
        </p:nvSpPr>
        <p:spPr>
          <a:xfrm>
            <a:off x="3101418" y="-303739"/>
            <a:ext cx="6872141" cy="1500943"/>
          </a:xfrm>
        </p:spPr>
        <p:txBody>
          <a:bodyPr>
            <a:normAutofit fontScale="90000"/>
          </a:bodyPr>
          <a:lstStyle/>
          <a:p>
            <a:r>
              <a:rPr lang="en-IN" b="0" i="0" u="sng" strike="noStrike" dirty="0">
                <a:solidFill>
                  <a:srgbClr val="1A0DAB"/>
                </a:solidFill>
                <a:effectLst/>
                <a:latin typeface="Algerian" panose="04020705040A02060702" pitchFamily="82" charset="0"/>
                <a:hlinkClick r:id="rId2"/>
              </a:rPr>
              <a:t>PHP: Hypertext </a:t>
            </a:r>
            <a:r>
              <a:rPr lang="en-IN" b="0" i="0" u="sng" strike="noStrike" dirty="0" err="1">
                <a:solidFill>
                  <a:srgbClr val="1A0DAB"/>
                </a:solidFill>
                <a:effectLst/>
                <a:latin typeface="Algerian" panose="04020705040A02060702" pitchFamily="82" charset="0"/>
                <a:hlinkClick r:id="rId2"/>
              </a:rPr>
              <a:t>Preprocessor</a:t>
            </a:r>
            <a:br>
              <a:rPr lang="en-IN" b="0" i="0" u="sng" strike="noStrike" dirty="0">
                <a:solidFill>
                  <a:srgbClr val="1A0DAB"/>
                </a:solidFill>
                <a:effectLst/>
                <a:latin typeface="Algerian" panose="04020705040A02060702" pitchFamily="82" charset="0"/>
              </a:rPr>
            </a:br>
            <a:endParaRPr lang="en-IN"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70B9C4A3-3487-59F2-4CB7-65F8794A7DE5}"/>
              </a:ext>
            </a:extLst>
          </p:cNvPr>
          <p:cNvSpPr>
            <a:spLocks noGrp="1"/>
          </p:cNvSpPr>
          <p:nvPr>
            <p:ph idx="1"/>
          </p:nvPr>
        </p:nvSpPr>
        <p:spPr>
          <a:xfrm>
            <a:off x="1301668" y="797759"/>
            <a:ext cx="9905999" cy="5471066"/>
          </a:xfrm>
        </p:spPr>
        <p:txBody>
          <a:bodyPr>
            <a:normAutofit fontScale="92500" lnSpcReduction="10000"/>
          </a:bodyPr>
          <a:lstStyle/>
          <a:p>
            <a:pPr algn="l"/>
            <a:r>
              <a:rPr lang="en-US" sz="1600" b="0" i="0" dirty="0">
                <a:effectLst/>
                <a:latin typeface="Verdana" panose="020B0604030504040204" pitchFamily="34" charset="0"/>
              </a:rPr>
              <a:t>PHP is a server scripting language, and a powerful tool for making dynamic and interactive Web pages.</a:t>
            </a:r>
          </a:p>
          <a:p>
            <a:pPr algn="l"/>
            <a:r>
              <a:rPr lang="en-US" sz="1600" b="0" i="0" dirty="0">
                <a:effectLst/>
                <a:latin typeface="Verdana" panose="020B0604030504040204" pitchFamily="34" charset="0"/>
              </a:rPr>
              <a:t>PHP is a widely-used, free, and efficient alternative to competitors such as Microsoft's ASP.</a:t>
            </a:r>
          </a:p>
          <a:p>
            <a:pPr marL="0" indent="0" algn="l">
              <a:buNone/>
            </a:pPr>
            <a:endParaRPr lang="en-US" sz="1600" b="0" i="0" dirty="0">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effectLst/>
                <a:latin typeface="Segoe UI" panose="020B0502040204020203" pitchFamily="34" charset="0"/>
                <a:cs typeface="Segoe UI" panose="020B0502040204020203" pitchFamily="34" charset="0"/>
              </a:rPr>
              <a:t>What is a PHP File?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Verdana" panose="020B0604030504040204" pitchFamily="34" charset="0"/>
              </a:rPr>
              <a:t>PHP files can contain text, HTML, CSS, JavaScript, and PHP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Verdana" panose="020B0604030504040204" pitchFamily="34" charset="0"/>
              </a:rPr>
              <a:t>PHP code is executed on the server, and the result is returned to the browser as plain HTML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Verdana" panose="020B0604030504040204" pitchFamily="34" charset="0"/>
              </a:rPr>
              <a:t>PHP files have extension "</a:t>
            </a:r>
            <a:r>
              <a:rPr kumimoji="0" lang="en-US" altLang="en-US" sz="1600" b="0" i="0" u="none" strike="noStrike" cap="none" normalizeH="0" baseline="0" dirty="0">
                <a:ln>
                  <a:noFill/>
                </a:ln>
                <a:effectLst/>
                <a:latin typeface="Consolas" panose="020B0609020204030204" pitchFamily="49" charset="0"/>
              </a:rPr>
              <a:t>.</a:t>
            </a:r>
            <a:r>
              <a:rPr kumimoji="0" lang="en-US" altLang="en-US" sz="1600" b="0" i="0" u="none" strike="noStrike" cap="none" normalizeH="0" baseline="0" dirty="0" err="1">
                <a:ln>
                  <a:noFill/>
                </a:ln>
                <a:effectLst/>
                <a:latin typeface="Consolas" panose="020B0609020204030204" pitchFamily="49" charset="0"/>
              </a:rPr>
              <a:t>php</a:t>
            </a:r>
            <a:r>
              <a:rPr kumimoji="0" lang="en-US" altLang="en-US" sz="1600" b="0" i="0" u="none" strike="noStrike" cap="none" normalizeH="0" baseline="0" dirty="0">
                <a:ln>
                  <a:noFill/>
                </a:ln>
                <a:effectLst/>
                <a:latin typeface="Verdana" panose="020B0604030504040204" pitchFamily="34" charset="0"/>
              </a:rPr>
              <a:t>"</a:t>
            </a:r>
          </a:p>
          <a:p>
            <a:pPr marL="0" indent="0" algn="l">
              <a:buNone/>
            </a:pPr>
            <a:r>
              <a:rPr lang="en-US" sz="1200" b="0" i="0" dirty="0">
                <a:effectLst/>
                <a:latin typeface="Segoe UI" panose="020B0502040204020203" pitchFamily="34" charset="0"/>
              </a:rPr>
              <a:t>What Can PHP Do?</a:t>
            </a:r>
          </a:p>
          <a:p>
            <a:pPr algn="l">
              <a:buFont typeface="Arial" panose="020B0604020202020204" pitchFamily="34" charset="0"/>
              <a:buChar char="•"/>
            </a:pPr>
            <a:r>
              <a:rPr lang="en-US" sz="1200" b="0" i="0" dirty="0">
                <a:effectLst/>
                <a:latin typeface="Verdana" panose="020B0604030504040204" pitchFamily="34" charset="0"/>
              </a:rPr>
              <a:t>PHP can generate dynamic page content</a:t>
            </a:r>
          </a:p>
          <a:p>
            <a:pPr algn="l">
              <a:buFont typeface="Arial" panose="020B0604020202020204" pitchFamily="34" charset="0"/>
              <a:buChar char="•"/>
            </a:pPr>
            <a:r>
              <a:rPr lang="en-US" sz="1200" b="0" i="0" dirty="0">
                <a:effectLst/>
                <a:latin typeface="Verdana" panose="020B0604030504040204" pitchFamily="34" charset="0"/>
              </a:rPr>
              <a:t>PHP can create, open, read, write, delete, and close files on the server</a:t>
            </a:r>
          </a:p>
          <a:p>
            <a:pPr algn="l">
              <a:buFont typeface="Arial" panose="020B0604020202020204" pitchFamily="34" charset="0"/>
              <a:buChar char="•"/>
            </a:pPr>
            <a:r>
              <a:rPr lang="en-US" sz="1200" b="0" i="0" dirty="0">
                <a:effectLst/>
                <a:latin typeface="Verdana" panose="020B0604030504040204" pitchFamily="34" charset="0"/>
              </a:rPr>
              <a:t>PHP can collect form data</a:t>
            </a:r>
          </a:p>
          <a:p>
            <a:pPr algn="l">
              <a:buFont typeface="Arial" panose="020B0604020202020204" pitchFamily="34" charset="0"/>
              <a:buChar char="•"/>
            </a:pPr>
            <a:r>
              <a:rPr lang="en-US" sz="1200" b="0" i="0" dirty="0">
                <a:effectLst/>
                <a:latin typeface="Verdana" panose="020B0604030504040204" pitchFamily="34" charset="0"/>
              </a:rPr>
              <a:t>PHP can send and receive cookies</a:t>
            </a:r>
          </a:p>
          <a:p>
            <a:pPr algn="l">
              <a:buFont typeface="Arial" panose="020B0604020202020204" pitchFamily="34" charset="0"/>
              <a:buChar char="•"/>
            </a:pPr>
            <a:r>
              <a:rPr lang="en-US" sz="1200" b="0" i="0" dirty="0">
                <a:effectLst/>
                <a:latin typeface="Verdana" panose="020B0604030504040204" pitchFamily="34" charset="0"/>
              </a:rPr>
              <a:t>PHP can add, delete, modify data in your database</a:t>
            </a:r>
          </a:p>
          <a:p>
            <a:pPr algn="l">
              <a:buFont typeface="Arial" panose="020B0604020202020204" pitchFamily="34" charset="0"/>
              <a:buChar char="•"/>
            </a:pPr>
            <a:r>
              <a:rPr lang="en-US" sz="1200" b="0" i="0" dirty="0">
                <a:effectLst/>
                <a:latin typeface="Verdana" panose="020B0604030504040204" pitchFamily="34" charset="0"/>
              </a:rPr>
              <a:t>PHP can be used to control user-access</a:t>
            </a:r>
          </a:p>
          <a:p>
            <a:pPr algn="l">
              <a:buFont typeface="Arial" panose="020B0604020202020204" pitchFamily="34" charset="0"/>
              <a:buChar char="•"/>
            </a:pPr>
            <a:r>
              <a:rPr lang="en-US" sz="1200" b="0" i="0" dirty="0">
                <a:effectLst/>
                <a:latin typeface="Verdana" panose="020B0604030504040204" pitchFamily="34" charset="0"/>
              </a:rPr>
              <a:t>PHP can encrypt data</a:t>
            </a:r>
          </a:p>
          <a:p>
            <a:pPr algn="l"/>
            <a:r>
              <a:rPr lang="en-US" sz="1200" b="0" i="0" dirty="0">
                <a:effectLst/>
                <a:latin typeface="Verdana" panose="020B0604030504040204" pitchFamily="34" charset="0"/>
              </a:rPr>
              <a:t>With PHP you are not limited to output HTML. You can output images, PDF files, and even Flash movies. You can also output any text, such as XHTML and XML.</a:t>
            </a:r>
          </a:p>
          <a:p>
            <a:pPr marL="0" indent="0">
              <a:buNone/>
            </a:pPr>
            <a:endParaRPr lang="en-IN" sz="1600" dirty="0"/>
          </a:p>
        </p:txBody>
      </p:sp>
    </p:spTree>
    <p:extLst>
      <p:ext uri="{BB962C8B-B14F-4D97-AF65-F5344CB8AC3E}">
        <p14:creationId xmlns:p14="http://schemas.microsoft.com/office/powerpoint/2010/main" val="3277276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20A2-7758-2226-8642-A9BD4683913D}"/>
              </a:ext>
            </a:extLst>
          </p:cNvPr>
          <p:cNvSpPr>
            <a:spLocks noGrp="1"/>
          </p:cNvSpPr>
          <p:nvPr>
            <p:ph type="title"/>
          </p:nvPr>
        </p:nvSpPr>
        <p:spPr>
          <a:xfrm>
            <a:off x="1383460" y="206141"/>
            <a:ext cx="9905998" cy="1478570"/>
          </a:xfrm>
        </p:spPr>
        <p:txBody>
          <a:bodyPr/>
          <a:lstStyle/>
          <a:p>
            <a:r>
              <a:rPr lang="en-IN" dirty="0"/>
              <a:t>Web </a:t>
            </a:r>
            <a:r>
              <a:rPr lang="en-IN" dirty="0" err="1"/>
              <a:t>api</a:t>
            </a:r>
            <a:r>
              <a:rPr lang="en-IN" dirty="0"/>
              <a:t> is used in this project</a:t>
            </a:r>
          </a:p>
        </p:txBody>
      </p:sp>
      <p:sp>
        <p:nvSpPr>
          <p:cNvPr id="3" name="Content Placeholder 2">
            <a:extLst>
              <a:ext uri="{FF2B5EF4-FFF2-40B4-BE49-F238E27FC236}">
                <a16:creationId xmlns:a16="http://schemas.microsoft.com/office/drawing/2014/main" id="{A5B4BE1F-4DF0-E243-48D6-7F233DDC1463}"/>
              </a:ext>
            </a:extLst>
          </p:cNvPr>
          <p:cNvSpPr>
            <a:spLocks noGrp="1"/>
          </p:cNvSpPr>
          <p:nvPr>
            <p:ph idx="1"/>
          </p:nvPr>
        </p:nvSpPr>
        <p:spPr>
          <a:xfrm>
            <a:off x="1383459" y="1550240"/>
            <a:ext cx="9905999" cy="3541714"/>
          </a:xfrm>
        </p:spPr>
        <p:txBody>
          <a:bodyPr/>
          <a:lstStyle/>
          <a:p>
            <a:r>
              <a:rPr lang="en-US" b="0" i="0" dirty="0">
                <a:solidFill>
                  <a:schemeClr val="accent1"/>
                </a:solidFill>
                <a:effectLst/>
                <a:latin typeface="urw-din"/>
              </a:rPr>
              <a:t>A Web API also called as Web Services is an extensively used API over the web and can be easily accessed using the HTTP protocols. A Web API is an open source interface and can be used by a large number of clients through their phones, tablets. or PC’s.</a:t>
            </a:r>
          </a:p>
          <a:p>
            <a:pPr marL="0" indent="0">
              <a:buNone/>
            </a:pPr>
            <a:endParaRPr lang="en-IN" dirty="0">
              <a:solidFill>
                <a:schemeClr val="accent1"/>
              </a:solidFill>
            </a:endParaRPr>
          </a:p>
        </p:txBody>
      </p:sp>
      <p:pic>
        <p:nvPicPr>
          <p:cNvPr id="5" name="Picture 4">
            <a:extLst>
              <a:ext uri="{FF2B5EF4-FFF2-40B4-BE49-F238E27FC236}">
                <a16:creationId xmlns:a16="http://schemas.microsoft.com/office/drawing/2014/main" id="{7A5D0B93-FD6F-A1C9-F12A-FFB9E427D5E3}"/>
              </a:ext>
            </a:extLst>
          </p:cNvPr>
          <p:cNvPicPr>
            <a:picLocks noChangeAspect="1"/>
          </p:cNvPicPr>
          <p:nvPr/>
        </p:nvPicPr>
        <p:blipFill>
          <a:blip r:embed="rId2"/>
          <a:stretch>
            <a:fillRect/>
          </a:stretch>
        </p:blipFill>
        <p:spPr>
          <a:xfrm>
            <a:off x="4801144" y="3365275"/>
            <a:ext cx="4239217" cy="3286584"/>
          </a:xfrm>
          <a:prstGeom prst="rect">
            <a:avLst/>
          </a:prstGeom>
        </p:spPr>
      </p:pic>
    </p:spTree>
    <p:extLst>
      <p:ext uri="{BB962C8B-B14F-4D97-AF65-F5344CB8AC3E}">
        <p14:creationId xmlns:p14="http://schemas.microsoft.com/office/powerpoint/2010/main" val="20025142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204</TotalTime>
  <Words>1093</Words>
  <Application>Microsoft Office PowerPoint</Application>
  <PresentationFormat>Widescreen</PresentationFormat>
  <Paragraphs>135</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Algerian</vt:lpstr>
      <vt:lpstr>Arial</vt:lpstr>
      <vt:lpstr>Consolas</vt:lpstr>
      <vt:lpstr>Segoe UI</vt:lpstr>
      <vt:lpstr>Segoe UI Emoji</vt:lpstr>
      <vt:lpstr>Times New Roman</vt:lpstr>
      <vt:lpstr>Tw Cen MT</vt:lpstr>
      <vt:lpstr>urw-din</vt:lpstr>
      <vt:lpstr>Verdana</vt:lpstr>
      <vt:lpstr>Circuit</vt:lpstr>
      <vt:lpstr>UNIVERSITY INSTITUTE OF TECHNOLOGY,  RAJIV GANDHI PROUDYOGIKI VISHWAVIDYALAYA BHOPAL  </vt:lpstr>
      <vt:lpstr>content</vt:lpstr>
      <vt:lpstr>INTRODUCTION: </vt:lpstr>
      <vt:lpstr>PROBLEM STATEMENT: </vt:lpstr>
      <vt:lpstr>PowerPoint Presentation</vt:lpstr>
      <vt:lpstr>PowerPoint Presentation</vt:lpstr>
      <vt:lpstr>What is api ?</vt:lpstr>
      <vt:lpstr>PHP: Hypertext Preprocessor </vt:lpstr>
      <vt:lpstr>Web api is used in this project</vt:lpstr>
      <vt:lpstr>PowerPoint Presentation</vt:lpstr>
      <vt:lpstr>Dataflow diagram on admin login</vt:lpstr>
      <vt:lpstr>dataflow diagram f0r survey registration</vt:lpstr>
      <vt:lpstr>Er-diagram</vt:lpstr>
      <vt:lpstr>Database screenshot</vt:lpstr>
      <vt:lpstr>PowerPoint Presentation</vt:lpstr>
      <vt:lpstr>PowerPoint Presentation</vt:lpstr>
      <vt:lpstr>reference</vt:lpstr>
      <vt:lpstr>Thank you 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INSTITUTE OF TECHNOLOGY,  RAJIV GANDHI PROUDYOGIKI VISHWAVIDYALAYA BHOPAL</dc:title>
  <dc:creator>HP LAPTOP</dc:creator>
  <cp:lastModifiedBy>HP LAPTOP</cp:lastModifiedBy>
  <cp:revision>14</cp:revision>
  <dcterms:created xsi:type="dcterms:W3CDTF">2022-06-23T10:50:33Z</dcterms:created>
  <dcterms:modified xsi:type="dcterms:W3CDTF">2022-06-24T09:16:16Z</dcterms:modified>
</cp:coreProperties>
</file>